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43"/>
  </p:notesMasterIdLst>
  <p:sldIdLst>
    <p:sldId id="257" r:id="rId2"/>
    <p:sldId id="281" r:id="rId3"/>
    <p:sldId id="282" r:id="rId4"/>
    <p:sldId id="283" r:id="rId5"/>
    <p:sldId id="284" r:id="rId6"/>
    <p:sldId id="286" r:id="rId7"/>
    <p:sldId id="316" r:id="rId8"/>
    <p:sldId id="288" r:id="rId9"/>
    <p:sldId id="259" r:id="rId10"/>
    <p:sldId id="279" r:id="rId11"/>
    <p:sldId id="260" r:id="rId12"/>
    <p:sldId id="261" r:id="rId13"/>
    <p:sldId id="258" r:id="rId14"/>
    <p:sldId id="290" r:id="rId15"/>
    <p:sldId id="291" r:id="rId16"/>
    <p:sldId id="292" r:id="rId17"/>
    <p:sldId id="293" r:id="rId18"/>
    <p:sldId id="266" r:id="rId19"/>
    <p:sldId id="267" r:id="rId20"/>
    <p:sldId id="268" r:id="rId21"/>
    <p:sldId id="303" r:id="rId22"/>
    <p:sldId id="285" r:id="rId23"/>
    <p:sldId id="305" r:id="rId24"/>
    <p:sldId id="269" r:id="rId25"/>
    <p:sldId id="272" r:id="rId26"/>
    <p:sldId id="314" r:id="rId27"/>
    <p:sldId id="315" r:id="rId28"/>
    <p:sldId id="270" r:id="rId29"/>
    <p:sldId id="294" r:id="rId30"/>
    <p:sldId id="308" r:id="rId31"/>
    <p:sldId id="309" r:id="rId32"/>
    <p:sldId id="310" r:id="rId33"/>
    <p:sldId id="311" r:id="rId34"/>
    <p:sldId id="302" r:id="rId35"/>
    <p:sldId id="301" r:id="rId36"/>
    <p:sldId id="273" r:id="rId37"/>
    <p:sldId id="306" r:id="rId38"/>
    <p:sldId id="280" r:id="rId39"/>
    <p:sldId id="312" r:id="rId40"/>
    <p:sldId id="313" r:id="rId41"/>
    <p:sldId id="274" r:id="rId4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07747D45-EF6D-458A-A47C-8888223AD745}" type="datetimeFigureOut">
              <a:rPr lang="en-US"/>
              <a:pPr/>
              <a:t>8/15/2017</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AF51C8DB-E4F8-4A78-A3E6-5C236456969C}" type="slidenum">
              <a:rPr lang="en-US"/>
              <a:pPr/>
              <a:t>‹#›</a:t>
            </a:fld>
            <a:endParaRPr lang="en-US"/>
          </a:p>
        </p:txBody>
      </p:sp>
    </p:spTree>
    <p:extLst>
      <p:ext uri="{BB962C8B-B14F-4D97-AF65-F5344CB8AC3E}">
        <p14:creationId xmlns:p14="http://schemas.microsoft.com/office/powerpoint/2010/main" xmlns="" val="1387554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a:t>
            </a:fld>
            <a:endParaRPr lang="en-US"/>
          </a:p>
        </p:txBody>
      </p:sp>
    </p:spTree>
    <p:extLst>
      <p:ext uri="{BB962C8B-B14F-4D97-AF65-F5344CB8AC3E}">
        <p14:creationId xmlns:p14="http://schemas.microsoft.com/office/powerpoint/2010/main" xmlns="" val="39642684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11</a:t>
            </a:fld>
            <a:endParaRPr lang="en-US"/>
          </a:p>
        </p:txBody>
      </p:sp>
    </p:spTree>
    <p:extLst>
      <p:ext uri="{BB962C8B-B14F-4D97-AF65-F5344CB8AC3E}">
        <p14:creationId xmlns:p14="http://schemas.microsoft.com/office/powerpoint/2010/main" xmlns="" val="17540924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12</a:t>
            </a:fld>
            <a:endParaRPr lang="en-US"/>
          </a:p>
        </p:txBody>
      </p:sp>
    </p:spTree>
    <p:extLst>
      <p:ext uri="{BB962C8B-B14F-4D97-AF65-F5344CB8AC3E}">
        <p14:creationId xmlns:p14="http://schemas.microsoft.com/office/powerpoint/2010/main" xmlns="" val="9622529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13</a:t>
            </a:fld>
            <a:endParaRPr lang="en-US"/>
          </a:p>
        </p:txBody>
      </p:sp>
    </p:spTree>
    <p:extLst>
      <p:ext uri="{BB962C8B-B14F-4D97-AF65-F5344CB8AC3E}">
        <p14:creationId xmlns:p14="http://schemas.microsoft.com/office/powerpoint/2010/main" xmlns="" val="18452456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18</a:t>
            </a:fld>
            <a:endParaRPr lang="en-US"/>
          </a:p>
        </p:txBody>
      </p:sp>
    </p:spTree>
    <p:extLst>
      <p:ext uri="{BB962C8B-B14F-4D97-AF65-F5344CB8AC3E}">
        <p14:creationId xmlns:p14="http://schemas.microsoft.com/office/powerpoint/2010/main" xmlns="" val="24528082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19</a:t>
            </a:fld>
            <a:endParaRPr lang="en-US"/>
          </a:p>
        </p:txBody>
      </p:sp>
    </p:spTree>
    <p:extLst>
      <p:ext uri="{BB962C8B-B14F-4D97-AF65-F5344CB8AC3E}">
        <p14:creationId xmlns:p14="http://schemas.microsoft.com/office/powerpoint/2010/main" xmlns="" val="34861917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20</a:t>
            </a:fld>
            <a:endParaRPr lang="en-US"/>
          </a:p>
        </p:txBody>
      </p:sp>
    </p:spTree>
    <p:extLst>
      <p:ext uri="{BB962C8B-B14F-4D97-AF65-F5344CB8AC3E}">
        <p14:creationId xmlns:p14="http://schemas.microsoft.com/office/powerpoint/2010/main" xmlns="" val="3443822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22</a:t>
            </a:fld>
            <a:endParaRPr lang="en-US"/>
          </a:p>
        </p:txBody>
      </p:sp>
    </p:spTree>
    <p:extLst>
      <p:ext uri="{BB962C8B-B14F-4D97-AF65-F5344CB8AC3E}">
        <p14:creationId xmlns:p14="http://schemas.microsoft.com/office/powerpoint/2010/main" xmlns="" val="38389476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23</a:t>
            </a:fld>
            <a:endParaRPr lang="en-US"/>
          </a:p>
        </p:txBody>
      </p:sp>
    </p:spTree>
    <p:extLst>
      <p:ext uri="{BB962C8B-B14F-4D97-AF65-F5344CB8AC3E}">
        <p14:creationId xmlns:p14="http://schemas.microsoft.com/office/powerpoint/2010/main" xmlns="" val="3838947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24</a:t>
            </a:fld>
            <a:endParaRPr lang="en-US"/>
          </a:p>
        </p:txBody>
      </p:sp>
    </p:spTree>
    <p:extLst>
      <p:ext uri="{BB962C8B-B14F-4D97-AF65-F5344CB8AC3E}">
        <p14:creationId xmlns:p14="http://schemas.microsoft.com/office/powerpoint/2010/main" xmlns="" val="999136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25</a:t>
            </a:fld>
            <a:endParaRPr lang="en-US"/>
          </a:p>
        </p:txBody>
      </p:sp>
    </p:spTree>
    <p:extLst>
      <p:ext uri="{BB962C8B-B14F-4D97-AF65-F5344CB8AC3E}">
        <p14:creationId xmlns:p14="http://schemas.microsoft.com/office/powerpoint/2010/main" xmlns="" val="1644430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a:t>
            </a:fld>
            <a:endParaRPr lang="en-US"/>
          </a:p>
        </p:txBody>
      </p:sp>
    </p:spTree>
    <p:extLst>
      <p:ext uri="{BB962C8B-B14F-4D97-AF65-F5344CB8AC3E}">
        <p14:creationId xmlns:p14="http://schemas.microsoft.com/office/powerpoint/2010/main" xmlns="" val="1761603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28</a:t>
            </a:fld>
            <a:endParaRPr lang="en-US"/>
          </a:p>
        </p:txBody>
      </p:sp>
    </p:spTree>
    <p:extLst>
      <p:ext uri="{BB962C8B-B14F-4D97-AF65-F5344CB8AC3E}">
        <p14:creationId xmlns:p14="http://schemas.microsoft.com/office/powerpoint/2010/main" xmlns="" val="40539714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Do you understand that is the law ?</a:t>
            </a:r>
          </a:p>
          <a:p>
            <a:pPr eaLnBrk="1" hangingPunct="1">
              <a:spcBef>
                <a:spcPct val="0"/>
              </a:spcBef>
            </a:pPr>
            <a:r>
              <a:rPr lang="en-US" b="1" smtClean="0">
                <a:ea typeface="ＭＳ Ｐゴシック" pitchFamily="34" charset="-128"/>
              </a:rPr>
              <a:t> </a:t>
            </a:r>
          </a:p>
          <a:p>
            <a:pPr eaLnBrk="1" hangingPunct="1">
              <a:spcBef>
                <a:spcPct val="0"/>
              </a:spcBef>
            </a:pPr>
            <a:r>
              <a:rPr lang="en-US" b="1" smtClean="0">
                <a:ea typeface="ＭＳ Ｐゴシック" pitchFamily="34" charset="-128"/>
              </a:rPr>
              <a:t>Can  you commit to me that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Everyone seen the signs </a:t>
            </a:r>
            <a:r>
              <a:rPr lang="ja-JP" altLang="en-US" b="1" smtClean="0">
                <a:ea typeface="ＭＳ Ｐゴシック" pitchFamily="34" charset="-128"/>
              </a:rPr>
              <a:t>“</a:t>
            </a:r>
            <a:r>
              <a:rPr lang="en-US" altLang="ja-JP" b="1" smtClean="0">
                <a:ea typeface="ＭＳ Ｐゴシック" pitchFamily="34" charset="-128"/>
              </a:rPr>
              <a:t>if you drink, don</a:t>
            </a:r>
            <a:r>
              <a:rPr lang="ja-JP" altLang="en-US" b="1" smtClean="0">
                <a:ea typeface="ＭＳ Ｐゴシック" pitchFamily="34" charset="-128"/>
              </a:rPr>
              <a:t>’</a:t>
            </a:r>
            <a:r>
              <a:rPr lang="en-US" altLang="ja-JP" b="1" smtClean="0">
                <a:ea typeface="ＭＳ Ｐゴシック" pitchFamily="34" charset="-128"/>
              </a:rPr>
              <a:t>t drive</a:t>
            </a:r>
            <a:r>
              <a:rPr lang="ja-JP" altLang="en-US" b="1" smtClean="0">
                <a:ea typeface="ＭＳ Ｐゴシック" pitchFamily="34" charset="-128"/>
              </a:rPr>
              <a:t>”</a:t>
            </a:r>
            <a:endParaRPr lang="en-US" altLang="ja-JP" b="1" smtClean="0">
              <a:ea typeface="ＭＳ Ｐゴシック" pitchFamily="34" charset="-128"/>
            </a:endParaRP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Recognize that is NOT the law ?</a:t>
            </a:r>
          </a:p>
          <a:p>
            <a:pPr eaLnBrk="1" hangingPunct="1">
              <a:spcBef>
                <a:spcPct val="0"/>
              </a:spcBef>
            </a:pPr>
            <a:endParaRPr lang="en-US" b="1" smtClean="0">
              <a:ea typeface="ＭＳ Ｐゴシック" pitchFamily="34" charset="-128"/>
            </a:endParaRPr>
          </a:p>
          <a:p>
            <a:pPr eaLnBrk="1" hangingPunct="1">
              <a:spcBef>
                <a:spcPct val="0"/>
              </a:spcBef>
            </a:pPr>
            <a:r>
              <a:rPr lang="en-US" b="1" smtClean="0">
                <a:ea typeface="ＭＳ Ｐゴシック" pitchFamily="34" charset="-128"/>
              </a:rPr>
              <a:t>Does anyone believe that the law should be that way ?</a:t>
            </a:r>
          </a:p>
          <a:p>
            <a:pPr eaLnBrk="1" hangingPunct="1">
              <a:spcBef>
                <a:spcPct val="0"/>
              </a:spcBef>
            </a:pPr>
            <a:endParaRPr lang="en-US" smtClean="0">
              <a:ea typeface="ＭＳ Ｐゴシック" pitchFamily="34" charset="-128"/>
            </a:endParaRPr>
          </a:p>
        </p:txBody>
      </p:sp>
      <p:sp>
        <p:nvSpPr>
          <p:cNvPr id="24579" name="Slide Number Placeholder 3"/>
          <p:cNvSpPr>
            <a:spLocks noGrp="1"/>
          </p:cNvSpPr>
          <p:nvPr>
            <p:ph type="sldNum" sz="quarter" idx="5"/>
          </p:nvPr>
        </p:nvSpPr>
        <p:spPr bwMode="auto">
          <a:noFill/>
          <a:ln>
            <a:miter lim="800000"/>
            <a:headEnd/>
            <a:tailEnd/>
          </a:ln>
        </p:spPr>
        <p:txBody>
          <a:bodyPr/>
          <a:lstStyle/>
          <a:p>
            <a:fld id="{7F49342D-FC48-43BF-A070-4C6B96BB5AC0}" type="slidenum">
              <a:rPr lang="en-US"/>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33</a:t>
            </a:fld>
            <a:endParaRPr lang="en-US"/>
          </a:p>
        </p:txBody>
      </p:sp>
    </p:spTree>
    <p:extLst>
      <p:ext uri="{BB962C8B-B14F-4D97-AF65-F5344CB8AC3E}">
        <p14:creationId xmlns:p14="http://schemas.microsoft.com/office/powerpoint/2010/main" xmlns="" val="40539714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bwMode="auto">
          <a:noFill/>
          <a:ln>
            <a:miter lim="800000"/>
            <a:headEnd/>
            <a:tailEnd/>
          </a:ln>
        </p:spPr>
        <p:txBody>
          <a:bodyPr/>
          <a:lstStyle/>
          <a:p>
            <a:fld id="{73740D11-55E3-45B0-96B7-0D1F14A9DA23}" type="slidenum">
              <a:rPr lang="en-US"/>
              <a:pPr/>
              <a:t>35</a:t>
            </a:fld>
            <a:endParaRPr lang="en-US"/>
          </a:p>
        </p:txBody>
      </p:sp>
      <p:sp>
        <p:nvSpPr>
          <p:cNvPr id="542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42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ea typeface="ＭＳ Ｐゴシック" pitchFamily="34" charset="-128"/>
              </a:rPr>
              <a:t>Cover DC Objections</a:t>
            </a:r>
          </a:p>
          <a:p>
            <a:pPr eaLnBrk="1" hangingPunct="1">
              <a:spcBef>
                <a:spcPct val="0"/>
              </a:spcBef>
            </a:pPr>
            <a:endParaRPr lang="en-US" b="1" smtClean="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36</a:t>
            </a:fld>
            <a:endParaRPr lang="en-US"/>
          </a:p>
        </p:txBody>
      </p:sp>
    </p:spTree>
    <p:extLst>
      <p:ext uri="{BB962C8B-B14F-4D97-AF65-F5344CB8AC3E}">
        <p14:creationId xmlns:p14="http://schemas.microsoft.com/office/powerpoint/2010/main" xmlns="" val="22391279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38</a:t>
            </a:fld>
            <a:endParaRPr lang="en-US"/>
          </a:p>
        </p:txBody>
      </p:sp>
    </p:spTree>
    <p:extLst>
      <p:ext uri="{BB962C8B-B14F-4D97-AF65-F5344CB8AC3E}">
        <p14:creationId xmlns:p14="http://schemas.microsoft.com/office/powerpoint/2010/main" xmlns="" val="18607671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41</a:t>
            </a:fld>
            <a:endParaRPr lang="en-US"/>
          </a:p>
        </p:txBody>
      </p:sp>
    </p:spTree>
    <p:extLst>
      <p:ext uri="{BB962C8B-B14F-4D97-AF65-F5344CB8AC3E}">
        <p14:creationId xmlns:p14="http://schemas.microsoft.com/office/powerpoint/2010/main" xmlns="" val="5741360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3</a:t>
            </a:fld>
            <a:endParaRPr lang="en-US"/>
          </a:p>
        </p:txBody>
      </p:sp>
    </p:spTree>
    <p:extLst>
      <p:ext uri="{BB962C8B-B14F-4D97-AF65-F5344CB8AC3E}">
        <p14:creationId xmlns:p14="http://schemas.microsoft.com/office/powerpoint/2010/main" xmlns="" val="298001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4</a:t>
            </a:fld>
            <a:endParaRPr lang="en-US"/>
          </a:p>
        </p:txBody>
      </p:sp>
    </p:spTree>
    <p:extLst>
      <p:ext uri="{BB962C8B-B14F-4D97-AF65-F5344CB8AC3E}">
        <p14:creationId xmlns:p14="http://schemas.microsoft.com/office/powerpoint/2010/main" xmlns="" val="320206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5</a:t>
            </a:fld>
            <a:endParaRPr lang="en-US"/>
          </a:p>
        </p:txBody>
      </p:sp>
    </p:spTree>
    <p:extLst>
      <p:ext uri="{BB962C8B-B14F-4D97-AF65-F5344CB8AC3E}">
        <p14:creationId xmlns:p14="http://schemas.microsoft.com/office/powerpoint/2010/main" xmlns="" val="19200060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6</a:t>
            </a:fld>
            <a:endParaRPr lang="en-US"/>
          </a:p>
        </p:txBody>
      </p:sp>
    </p:spTree>
    <p:extLst>
      <p:ext uri="{BB962C8B-B14F-4D97-AF65-F5344CB8AC3E}">
        <p14:creationId xmlns:p14="http://schemas.microsoft.com/office/powerpoint/2010/main" xmlns="" val="4013436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kind of attorney?  Aggressive?  That’s describes me.</a:t>
            </a:r>
          </a:p>
          <a:p>
            <a:r>
              <a:rPr lang="en-US" dirty="0"/>
              <a:t>Is it OK for me to fight as hard as I can for Raymond?</a:t>
            </a:r>
          </a:p>
        </p:txBody>
      </p:sp>
      <p:sp>
        <p:nvSpPr>
          <p:cNvPr id="4" name="Slide Number Placeholder 3"/>
          <p:cNvSpPr>
            <a:spLocks noGrp="1"/>
          </p:cNvSpPr>
          <p:nvPr>
            <p:ph type="sldNum" sz="quarter" idx="10"/>
          </p:nvPr>
        </p:nvSpPr>
        <p:spPr/>
        <p:txBody>
          <a:bodyPr/>
          <a:lstStyle/>
          <a:p>
            <a:fld id="{381CA2C3-E2D0-45F9-B6A2-2B0337007E65}" type="slidenum">
              <a:rPr lang="en-US" smtClean="0"/>
              <a:pPr/>
              <a:t>7</a:t>
            </a:fld>
            <a:endParaRPr lang="en-US"/>
          </a:p>
        </p:txBody>
      </p:sp>
    </p:spTree>
    <p:extLst>
      <p:ext uri="{BB962C8B-B14F-4D97-AF65-F5344CB8AC3E}">
        <p14:creationId xmlns:p14="http://schemas.microsoft.com/office/powerpoint/2010/main" xmlns="" val="575491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9</a:t>
            </a:fld>
            <a:endParaRPr lang="en-US"/>
          </a:p>
        </p:txBody>
      </p:sp>
    </p:spTree>
    <p:extLst>
      <p:ext uri="{BB962C8B-B14F-4D97-AF65-F5344CB8AC3E}">
        <p14:creationId xmlns:p14="http://schemas.microsoft.com/office/powerpoint/2010/main" xmlns="" val="6182214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F51C8DB-E4F8-4A78-A3E6-5C236456969C}" type="slidenum">
              <a:rPr lang="en-US"/>
              <a:pPr/>
              <a:t>10</a:t>
            </a:fld>
            <a:endParaRPr lang="en-US"/>
          </a:p>
        </p:txBody>
      </p:sp>
    </p:spTree>
    <p:extLst>
      <p:ext uri="{BB962C8B-B14F-4D97-AF65-F5344CB8AC3E}">
        <p14:creationId xmlns:p14="http://schemas.microsoft.com/office/powerpoint/2010/main" xmlns="" val="326091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784DB2B6-FC47-41CD-9D9D-F60399FD9D5A}" type="datetimeFigureOut">
              <a:rPr lang="en-US" smtClean="0"/>
              <a:pPr/>
              <a:t>8/15/2017</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0F9E38E-9D9A-416D-932E-5B6052E671F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B2B6-FC47-41CD-9D9D-F60399FD9D5A}"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9E38E-9D9A-416D-932E-5B6052E671F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84DB2B6-FC47-41CD-9D9D-F60399FD9D5A}" type="datetimeFigureOut">
              <a:rPr lang="en-US" smtClean="0"/>
              <a:pPr/>
              <a:t>8/15/2017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F9E38E-9D9A-416D-932E-5B6052E671F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784DB2B6-FC47-41CD-9D9D-F60399FD9D5A}" type="datetimeFigureOut">
              <a:rPr lang="en-US" smtClean="0"/>
              <a:pPr/>
              <a:t>8/15/2017</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0F9E38E-9D9A-416D-932E-5B6052E671F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784DB2B6-FC47-41CD-9D9D-F60399FD9D5A}" type="datetimeFigureOut">
              <a:rPr lang="en-US" smtClean="0"/>
              <a:pPr/>
              <a:t>8/15/2017</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0F9E38E-9D9A-416D-932E-5B6052E671F2}"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784DB2B6-FC47-41CD-9D9D-F60399FD9D5A}" type="datetimeFigureOut">
              <a:rPr lang="en-US" smtClean="0"/>
              <a:pPr/>
              <a:t>8/15/2017</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0F9E38E-9D9A-416D-932E-5B6052E671F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784DB2B6-FC47-41CD-9D9D-F60399FD9D5A}" type="datetimeFigureOut">
              <a:rPr lang="en-US" smtClean="0"/>
              <a:pPr/>
              <a:t>8/15/2017</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0F9E38E-9D9A-416D-932E-5B6052E671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84DB2B6-FC47-41CD-9D9D-F60399FD9D5A}" type="datetimeFigureOut">
              <a:rPr lang="en-US" smtClean="0"/>
              <a:pPr/>
              <a:t>8/15/2017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F9E38E-9D9A-416D-932E-5B6052E671F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784DB2B6-FC47-41CD-9D9D-F60399FD9D5A}" type="datetimeFigureOut">
              <a:rPr lang="en-US" smtClean="0"/>
              <a:pPr/>
              <a:t>8/15/2017</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0F9E38E-9D9A-416D-932E-5B6052E671F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784DB2B6-FC47-41CD-9D9D-F60399FD9D5A}" type="datetimeFigureOut">
              <a:rPr lang="en-US" smtClean="0"/>
              <a:pPr/>
              <a:t>8/15/2017</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0F9E38E-9D9A-416D-932E-5B6052E671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784DB2B6-FC47-41CD-9D9D-F60399FD9D5A}" type="datetimeFigureOut">
              <a:rPr lang="en-US" smtClean="0"/>
              <a:pPr/>
              <a:t>8/15/2017</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0F9E38E-9D9A-416D-932E-5B6052E671F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784DB2B6-FC47-41CD-9D9D-F60399FD9D5A}" type="datetimeFigureOut">
              <a:rPr lang="en-US" smtClean="0"/>
              <a:pPr/>
              <a:t>8/15/2017</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0F9E38E-9D9A-416D-932E-5B6052E671F2}"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3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
            <a:lum/>
          </a:blip>
          <a:srcRect/>
          <a:stretch>
            <a:fillRect t="5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en-US" sz="7300" b="1" dirty="0"/>
              <a:t/>
            </a:r>
            <a:br>
              <a:rPr lang="en-US" sz="7300" b="1" dirty="0"/>
            </a:br>
            <a:r>
              <a:rPr lang="en-US" sz="5600" b="1" dirty="0">
                <a:solidFill>
                  <a:srgbClr val="00B0F0"/>
                </a:solidFill>
                <a:latin typeface="Arial Black" pitchFamily="34" charset="0"/>
              </a:rPr>
              <a:t>STATE OF TEXAS</a:t>
            </a:r>
            <a:br>
              <a:rPr lang="en-US" sz="5600" b="1" dirty="0">
                <a:solidFill>
                  <a:srgbClr val="00B0F0"/>
                </a:solidFill>
                <a:latin typeface="Arial Black" pitchFamily="34" charset="0"/>
              </a:rPr>
            </a:br>
            <a:r>
              <a:rPr lang="en-US" sz="5600" b="1" dirty="0">
                <a:solidFill>
                  <a:srgbClr val="00B0F0"/>
                </a:solidFill>
                <a:latin typeface="Arial Black" pitchFamily="34" charset="0"/>
              </a:rPr>
              <a:t>v</a:t>
            </a:r>
            <a:br>
              <a:rPr lang="en-US" sz="5600" b="1" dirty="0">
                <a:solidFill>
                  <a:srgbClr val="00B0F0"/>
                </a:solidFill>
                <a:latin typeface="Arial Black" pitchFamily="34" charset="0"/>
              </a:rPr>
            </a:br>
            <a:r>
              <a:rPr lang="en-US" sz="6600" b="1" dirty="0" smtClean="0">
                <a:solidFill>
                  <a:srgbClr val="00B0F0"/>
                </a:solidFill>
                <a:latin typeface="Arial Black"/>
              </a:rPr>
              <a:t>LEXI ISAACKS</a:t>
            </a:r>
            <a:r>
              <a:rPr lang="en-US" sz="5600" b="1" dirty="0">
                <a:solidFill>
                  <a:srgbClr val="00B0F0"/>
                </a:solidFill>
                <a:latin typeface="Arial Black"/>
              </a:rPr>
              <a:t/>
            </a:r>
            <a:br>
              <a:rPr lang="en-US" sz="5600" b="1" dirty="0">
                <a:solidFill>
                  <a:srgbClr val="00B0F0"/>
                </a:solidFill>
                <a:latin typeface="Arial Black"/>
              </a:rPr>
            </a:br>
            <a:r>
              <a:rPr lang="en-US" sz="5600" b="1" dirty="0">
                <a:solidFill>
                  <a:srgbClr val="00B0F0"/>
                </a:solidFill>
                <a:latin typeface="Arial Black"/>
              </a:rPr>
              <a:t/>
            </a:r>
            <a:br>
              <a:rPr lang="en-US" sz="5600" b="1" dirty="0">
                <a:solidFill>
                  <a:srgbClr val="00B0F0"/>
                </a:solidFill>
                <a:latin typeface="Arial Black"/>
              </a:rPr>
            </a:br>
            <a:endParaRPr lang="en-US" dirty="0"/>
          </a:p>
        </p:txBody>
      </p:sp>
      <p:sp>
        <p:nvSpPr>
          <p:cNvPr id="3" name="Content Placeholder 2"/>
          <p:cNvSpPr>
            <a:spLocks noGrp="1"/>
          </p:cNvSpPr>
          <p:nvPr>
            <p:ph idx="1"/>
          </p:nvPr>
        </p:nvSpPr>
        <p:spPr>
          <a:xfrm flipH="1">
            <a:off x="8686799" y="5867400"/>
            <a:ext cx="45719" cy="258763"/>
          </a:xfrm>
        </p:spPr>
        <p:txBody>
          <a:bodyPr>
            <a:normAutofit fontScale="40000" lnSpcReduction="20000"/>
          </a:bodyPr>
          <a:lstStyle/>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Going Out.jpg"/>
          <p:cNvPicPr>
            <a:picLocks noGrp="1" noChangeAspect="1"/>
          </p:cNvPicPr>
          <p:nvPr>
            <p:ph idx="1"/>
          </p:nvPr>
        </p:nvPicPr>
        <p:blipFill>
          <a:blip r:embed="rId3" cstate="print"/>
          <a:stretch>
            <a:fillRect/>
          </a:stretch>
        </p:blipFill>
        <p:spPr>
          <a:xfrm>
            <a:off x="3347220" y="3032125"/>
            <a:ext cx="5796780" cy="3825875"/>
          </a:xfrm>
        </p:spPr>
      </p:pic>
      <p:pic>
        <p:nvPicPr>
          <p:cNvPr id="5" name="Picture 4" descr="MSP-Drive-Sober-or-Get-Pulled-Over.jpg"/>
          <p:cNvPicPr>
            <a:picLocks noChangeAspect="1"/>
          </p:cNvPicPr>
          <p:nvPr/>
        </p:nvPicPr>
        <p:blipFill>
          <a:blip r:embed="rId4" cstate="print"/>
          <a:stretch>
            <a:fillRect/>
          </a:stretch>
        </p:blipFill>
        <p:spPr>
          <a:xfrm>
            <a:off x="0" y="0"/>
            <a:ext cx="8043333" cy="2895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3124200"/>
          </a:xfrm>
        </p:spPr>
        <p:txBody>
          <a:bodyPr>
            <a:normAutofit/>
          </a:bodyPr>
          <a:lstStyle/>
          <a:p>
            <a:r>
              <a:rPr lang="en-US" sz="6000" b="1" u="sng" dirty="0" smtClean="0"/>
              <a:t>NOT</a:t>
            </a:r>
            <a:r>
              <a:rPr lang="en-US" b="1" dirty="0" smtClean="0"/>
              <a:t> ILLEGAL TO DRINK AND THEN DRIVE; as long as you’re </a:t>
            </a:r>
            <a:r>
              <a:rPr lang="en-US" sz="5400" b="1" u="sng" dirty="0" smtClean="0"/>
              <a:t>NOT</a:t>
            </a:r>
            <a:r>
              <a:rPr lang="en-US" b="1" dirty="0" smtClean="0"/>
              <a:t> intoxicated</a:t>
            </a:r>
            <a:endParaRPr lang="en-US" b="1" dirty="0"/>
          </a:p>
        </p:txBody>
      </p:sp>
      <p:pic>
        <p:nvPicPr>
          <p:cNvPr id="7" name="Content Placeholder 6" descr="Abuelos Marg.jpg"/>
          <p:cNvPicPr>
            <a:picLocks noGrp="1" noChangeAspect="1"/>
          </p:cNvPicPr>
          <p:nvPr>
            <p:ph idx="1"/>
          </p:nvPr>
        </p:nvPicPr>
        <p:blipFill>
          <a:blip r:embed="rId3" cstate="print"/>
          <a:stretch>
            <a:fillRect/>
          </a:stretch>
        </p:blipFill>
        <p:spPr>
          <a:xfrm>
            <a:off x="0" y="3429000"/>
            <a:ext cx="3314700" cy="3314700"/>
          </a:xfrm>
        </p:spPr>
      </p:pic>
      <p:pic>
        <p:nvPicPr>
          <p:cNvPr id="8" name="Picture 7" descr="Abuelos.jpg"/>
          <p:cNvPicPr>
            <a:picLocks noChangeAspect="1"/>
          </p:cNvPicPr>
          <p:nvPr/>
        </p:nvPicPr>
        <p:blipFill>
          <a:blip r:embed="rId4" cstate="print"/>
          <a:stretch>
            <a:fillRect/>
          </a:stretch>
        </p:blipFill>
        <p:spPr>
          <a:xfrm>
            <a:off x="3581400" y="3383280"/>
            <a:ext cx="5562600" cy="333756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	</a:t>
            </a:r>
            <a:endParaRPr lang="en-US" dirty="0"/>
          </a:p>
        </p:txBody>
      </p:sp>
      <p:sp>
        <p:nvSpPr>
          <p:cNvPr id="3" name="Content Placeholder 2"/>
          <p:cNvSpPr>
            <a:spLocks noGrp="1"/>
          </p:cNvSpPr>
          <p:nvPr>
            <p:ph idx="1"/>
          </p:nvPr>
        </p:nvSpPr>
        <p:spPr>
          <a:xfrm>
            <a:off x="914400" y="609600"/>
            <a:ext cx="6781800" cy="1698592"/>
          </a:xfrm>
        </p:spPr>
        <p:txBody>
          <a:bodyPr>
            <a:normAutofit/>
          </a:bodyPr>
          <a:lstStyle/>
          <a:p>
            <a:pPr>
              <a:buNone/>
            </a:pPr>
            <a:r>
              <a:rPr lang="en-US" sz="4800" dirty="0" smtClean="0"/>
              <a:t>BUT WHO STILL SAYS…</a:t>
            </a:r>
            <a:endParaRPr lang="en-US" sz="4800" dirty="0"/>
          </a:p>
        </p:txBody>
      </p:sp>
      <p:pic>
        <p:nvPicPr>
          <p:cNvPr id="4" name="Picture 3" descr="dont-drink-and-drive-sign-k-8676.jpg"/>
          <p:cNvPicPr>
            <a:picLocks noChangeAspect="1"/>
          </p:cNvPicPr>
          <p:nvPr/>
        </p:nvPicPr>
        <p:blipFill>
          <a:blip r:embed="rId3" cstate="print"/>
          <a:stretch>
            <a:fillRect/>
          </a:stretch>
        </p:blipFill>
        <p:spPr>
          <a:xfrm>
            <a:off x="2590800" y="1752600"/>
            <a:ext cx="4191000" cy="41910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DRINKING PATTERNS</a:t>
            </a:r>
            <a:endParaRPr lang="en-US" sz="6000" b="1" dirty="0"/>
          </a:p>
        </p:txBody>
      </p:sp>
      <p:sp>
        <p:nvSpPr>
          <p:cNvPr id="3" name="Content Placeholder 2"/>
          <p:cNvSpPr>
            <a:spLocks noGrp="1"/>
          </p:cNvSpPr>
          <p:nvPr>
            <p:ph idx="1"/>
          </p:nvPr>
        </p:nvSpPr>
        <p:spPr/>
        <p:txBody>
          <a:bodyPr>
            <a:normAutofit fontScale="70000" lnSpcReduction="20000"/>
          </a:bodyPr>
          <a:lstStyle/>
          <a:p>
            <a:pPr>
              <a:buNone/>
            </a:pPr>
            <a:r>
              <a:rPr lang="en-US" dirty="0" smtClean="0"/>
              <a:t>	</a:t>
            </a:r>
            <a:r>
              <a:rPr lang="en-US" sz="5700" b="1" dirty="0" smtClean="0"/>
              <a:t>A.	REGULARLY</a:t>
            </a:r>
          </a:p>
          <a:p>
            <a:pPr>
              <a:buNone/>
            </a:pPr>
            <a:endParaRPr lang="en-US" sz="3200" b="1" dirty="0" smtClean="0"/>
          </a:p>
          <a:p>
            <a:pPr>
              <a:buNone/>
            </a:pPr>
            <a:r>
              <a:rPr lang="en-US" sz="3200" b="1" dirty="0" smtClean="0"/>
              <a:t>	</a:t>
            </a:r>
            <a:r>
              <a:rPr lang="en-US" sz="5700" b="1" dirty="0" smtClean="0"/>
              <a:t>B.		OCCASIONALLY</a:t>
            </a:r>
          </a:p>
          <a:p>
            <a:pPr>
              <a:buNone/>
            </a:pPr>
            <a:endParaRPr lang="en-US" sz="3200" b="1" dirty="0" smtClean="0"/>
          </a:p>
          <a:p>
            <a:pPr>
              <a:buNone/>
            </a:pPr>
            <a:r>
              <a:rPr lang="en-US" sz="3200" b="1" dirty="0"/>
              <a:t>	</a:t>
            </a:r>
            <a:r>
              <a:rPr lang="en-US" sz="5700" b="1" dirty="0" smtClean="0"/>
              <a:t>C.	RARELY</a:t>
            </a:r>
          </a:p>
          <a:p>
            <a:pPr>
              <a:buNone/>
            </a:pPr>
            <a:endParaRPr lang="en-US" sz="3200" b="1" dirty="0" smtClean="0"/>
          </a:p>
          <a:p>
            <a:pPr>
              <a:buNone/>
            </a:pPr>
            <a:r>
              <a:rPr lang="en-US" sz="3200" b="1" dirty="0"/>
              <a:t>	</a:t>
            </a:r>
            <a:r>
              <a:rPr lang="en-US" sz="5700" b="1" dirty="0" smtClean="0"/>
              <a:t>D.	NEVER</a:t>
            </a:r>
          </a:p>
          <a:p>
            <a:pPr>
              <a:buNone/>
            </a:pPr>
            <a:endParaRPr lang="en-US" sz="3200" b="1" dirty="0" smtClean="0"/>
          </a:p>
          <a:p>
            <a:pPr>
              <a:buNone/>
            </a:pPr>
            <a:r>
              <a:rPr lang="en-US" sz="3200" b="1" dirty="0"/>
              <a:t>	</a:t>
            </a:r>
            <a:r>
              <a:rPr lang="en-US" sz="5700" b="1" dirty="0" smtClean="0"/>
              <a:t>E.		NOT ANY MORE</a:t>
            </a:r>
            <a:endParaRPr lang="en-US" sz="57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smtClean="0"/>
              <a:t>ALCOHOL</a:t>
            </a:r>
            <a:endParaRPr lang="en-US" sz="8800" b="1" dirty="0"/>
          </a:p>
        </p:txBody>
      </p:sp>
      <p:sp>
        <p:nvSpPr>
          <p:cNvPr id="3" name="Content Placeholder 2"/>
          <p:cNvSpPr>
            <a:spLocks noGrp="1"/>
          </p:cNvSpPr>
          <p:nvPr>
            <p:ph sz="half" idx="1"/>
          </p:nvPr>
        </p:nvSpPr>
        <p:spPr/>
        <p:txBody>
          <a:bodyPr>
            <a:normAutofit lnSpcReduction="10000"/>
          </a:bodyPr>
          <a:lstStyle/>
          <a:p>
            <a:endParaRPr lang="en-US" dirty="0" smtClean="0"/>
          </a:p>
          <a:p>
            <a:r>
              <a:rPr lang="en-US" dirty="0" smtClean="0"/>
              <a:t>MEMBER OF MADD</a:t>
            </a:r>
          </a:p>
          <a:p>
            <a:endParaRPr lang="en-US" dirty="0" smtClean="0"/>
          </a:p>
          <a:p>
            <a:endParaRPr lang="en-US" dirty="0" smtClean="0"/>
          </a:p>
          <a:p>
            <a:r>
              <a:rPr lang="en-US" dirty="0" smtClean="0"/>
              <a:t>MEMBER OF AA</a:t>
            </a:r>
          </a:p>
          <a:p>
            <a:endParaRPr lang="en-US" dirty="0" smtClean="0"/>
          </a:p>
          <a:p>
            <a:endParaRPr lang="en-US" dirty="0" smtClean="0"/>
          </a:p>
          <a:p>
            <a:r>
              <a:rPr lang="en-US" dirty="0" smtClean="0"/>
              <a:t>STRONGLY AGREE WITH “NO REFUSAL” WEEKENDS</a:t>
            </a:r>
            <a:endParaRPr lang="en-US" dirty="0"/>
          </a:p>
        </p:txBody>
      </p:sp>
      <p:sp>
        <p:nvSpPr>
          <p:cNvPr id="4" name="Content Placeholder 3"/>
          <p:cNvSpPr>
            <a:spLocks noGrp="1"/>
          </p:cNvSpPr>
          <p:nvPr>
            <p:ph sz="half" idx="2"/>
          </p:nvPr>
        </p:nvSpPr>
        <p:spPr>
          <a:xfrm>
            <a:off x="4648200" y="1722437"/>
            <a:ext cx="4038600" cy="4983163"/>
          </a:xfrm>
        </p:spPr>
        <p:txBody>
          <a:bodyPr>
            <a:normAutofit lnSpcReduction="10000"/>
          </a:bodyPr>
          <a:lstStyle/>
          <a:p>
            <a:endParaRPr lang="en-US" dirty="0" smtClean="0"/>
          </a:p>
          <a:p>
            <a:r>
              <a:rPr lang="en-US" dirty="0" smtClean="0"/>
              <a:t>ALCOHOLISM IN FAMILY</a:t>
            </a:r>
          </a:p>
          <a:p>
            <a:endParaRPr lang="en-US" dirty="0" smtClean="0"/>
          </a:p>
          <a:p>
            <a:r>
              <a:rPr lang="en-US" dirty="0" smtClean="0"/>
              <a:t>NO ALCOHOL IN HOME</a:t>
            </a:r>
            <a:br>
              <a:rPr lang="en-US" dirty="0" smtClean="0"/>
            </a:br>
            <a:endParaRPr lang="en-US" dirty="0" smtClean="0"/>
          </a:p>
          <a:p>
            <a:r>
              <a:rPr lang="en-US" dirty="0" smtClean="0"/>
              <a:t>INJURED/VICTIM OF ALCOHOL RELATED CRIME</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smtClean="0"/>
              <a:t>TRUE OR FALSE?</a:t>
            </a:r>
            <a:endParaRPr lang="en-US" sz="8000" b="1" dirty="0"/>
          </a:p>
        </p:txBody>
      </p:sp>
      <p:sp>
        <p:nvSpPr>
          <p:cNvPr id="3" name="Content Placeholder 2"/>
          <p:cNvSpPr>
            <a:spLocks noGrp="1"/>
          </p:cNvSpPr>
          <p:nvPr>
            <p:ph idx="1"/>
          </p:nvPr>
        </p:nvSpPr>
        <p:spPr/>
        <p:txBody>
          <a:bodyPr/>
          <a:lstStyle/>
          <a:p>
            <a:endParaRPr lang="en-US" dirty="0" smtClean="0"/>
          </a:p>
          <a:p>
            <a:pPr>
              <a:buNone/>
            </a:pPr>
            <a:r>
              <a:rPr lang="en-US" sz="4800" dirty="0" smtClean="0"/>
              <a:t>   I BELIEVE THE DRINKING AND DRIVING LAWS ARE </a:t>
            </a:r>
            <a:r>
              <a:rPr lang="en-US" sz="4800" b="1" u="sng" dirty="0" smtClean="0"/>
              <a:t>NOT</a:t>
            </a:r>
            <a:r>
              <a:rPr lang="en-US" sz="4800" dirty="0" smtClean="0"/>
              <a:t> SEVERE ENOUGH IN OUR STATE?</a:t>
            </a:r>
            <a:endParaRPr lang="en-US" sz="4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smtClean="0"/>
              <a:t>TRUE OR FALSE?</a:t>
            </a:r>
            <a:endParaRPr lang="en-US" sz="8000" b="1" dirty="0"/>
          </a:p>
        </p:txBody>
      </p:sp>
      <p:sp>
        <p:nvSpPr>
          <p:cNvPr id="3" name="Content Placeholder 2"/>
          <p:cNvSpPr>
            <a:spLocks noGrp="1"/>
          </p:cNvSpPr>
          <p:nvPr>
            <p:ph idx="1"/>
          </p:nvPr>
        </p:nvSpPr>
        <p:spPr/>
        <p:txBody>
          <a:bodyPr>
            <a:normAutofit fontScale="92500" lnSpcReduction="10000"/>
          </a:bodyPr>
          <a:lstStyle/>
          <a:p>
            <a:pPr>
              <a:buNone/>
            </a:pPr>
            <a:r>
              <a:rPr lang="en-US" sz="4800" dirty="0" smtClean="0"/>
              <a:t>   IF SOMEONE HAS BEEN DRINKING AND THEN IS INVOLVED IN AN ACCIDENT WHERE SOMEONE DIES, THEY ARE </a:t>
            </a:r>
            <a:r>
              <a:rPr lang="en-US" sz="4800" b="1" dirty="0" smtClean="0"/>
              <a:t>PROBABLY</a:t>
            </a:r>
            <a:r>
              <a:rPr lang="en-US" sz="4800" dirty="0" smtClean="0"/>
              <a:t> GUILTY OF INTOXICATED MANSLAUGHTER?</a:t>
            </a:r>
            <a:endParaRPr lang="en-US" sz="4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8000" b="1" dirty="0" smtClean="0"/>
              <a:t>TRUE OR FALSE?</a:t>
            </a:r>
            <a:endParaRPr lang="en-US" sz="8000" b="1" dirty="0"/>
          </a:p>
        </p:txBody>
      </p:sp>
      <p:sp>
        <p:nvSpPr>
          <p:cNvPr id="3" name="Content Placeholder 2"/>
          <p:cNvSpPr>
            <a:spLocks noGrp="1"/>
          </p:cNvSpPr>
          <p:nvPr>
            <p:ph idx="1"/>
          </p:nvPr>
        </p:nvSpPr>
        <p:spPr/>
        <p:txBody>
          <a:bodyPr>
            <a:normAutofit/>
          </a:bodyPr>
          <a:lstStyle/>
          <a:p>
            <a:pPr>
              <a:buNone/>
            </a:pPr>
            <a:r>
              <a:rPr lang="en-US" sz="4800" dirty="0" smtClean="0"/>
              <a:t>   IF SOMEONE ISGUILTY OF INTOXICATED MANSLAUGHTER, THEY SHOULD </a:t>
            </a:r>
            <a:r>
              <a:rPr lang="en-US" sz="4800" b="1" dirty="0" smtClean="0"/>
              <a:t>PROBABLY</a:t>
            </a:r>
            <a:r>
              <a:rPr lang="en-US" sz="4800" dirty="0" smtClean="0"/>
              <a:t> GO TO PRISON?</a:t>
            </a:r>
            <a:endParaRPr lang="en-US" sz="4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smtClean="0"/>
              <a:t>RELATED TO?</a:t>
            </a:r>
            <a:endParaRPr lang="en-US" sz="6000" b="1" dirty="0"/>
          </a:p>
        </p:txBody>
      </p:sp>
      <p:pic>
        <p:nvPicPr>
          <p:cNvPr id="6" name="Content Placeholder 5" descr="police_badge.png"/>
          <p:cNvPicPr>
            <a:picLocks noGrp="1" noChangeAspect="1"/>
          </p:cNvPicPr>
          <p:nvPr>
            <p:ph idx="1"/>
          </p:nvPr>
        </p:nvPicPr>
        <p:blipFill>
          <a:blip r:embed="rId3" cstate="print"/>
          <a:stretch>
            <a:fillRect/>
          </a:stretch>
        </p:blipFill>
        <p:spPr>
          <a:xfrm>
            <a:off x="685800" y="2209800"/>
            <a:ext cx="3330575" cy="3330575"/>
          </a:xfrm>
        </p:spPr>
      </p:pic>
      <p:pic>
        <p:nvPicPr>
          <p:cNvPr id="5" name="Picture 4" descr="lubbock-county-district-attorney-texas-squarelogo-1500987488946.png"/>
          <p:cNvPicPr>
            <a:picLocks noChangeAspect="1"/>
          </p:cNvPicPr>
          <p:nvPr/>
        </p:nvPicPr>
        <p:blipFill>
          <a:blip r:embed="rId4" cstate="print"/>
          <a:stretch>
            <a:fillRect/>
          </a:stretch>
        </p:blipFill>
        <p:spPr>
          <a:xfrm>
            <a:off x="4724400" y="2209800"/>
            <a:ext cx="3295650" cy="3295650"/>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smtClean="0"/>
              <a:t>NORMAL v AVERAGE</a:t>
            </a:r>
            <a:endParaRPr lang="en-US" sz="5400" b="1" dirty="0"/>
          </a:p>
        </p:txBody>
      </p:sp>
      <p:sp>
        <p:nvSpPr>
          <p:cNvPr id="3" name="Content Placeholder 2"/>
          <p:cNvSpPr>
            <a:spLocks noGrp="1"/>
          </p:cNvSpPr>
          <p:nvPr>
            <p:ph idx="1"/>
          </p:nvPr>
        </p:nvSpPr>
        <p:spPr/>
        <p:txBody>
          <a:bodyPr>
            <a:norm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r>
              <a:rPr lang="en-US" dirty="0" smtClean="0"/>
              <a:t>  		SIZE 6				SIZE 10</a:t>
            </a:r>
            <a:endParaRPr lang="en-US" dirty="0"/>
          </a:p>
        </p:txBody>
      </p:sp>
      <p:pic>
        <p:nvPicPr>
          <p:cNvPr id="4" name="Picture 3" descr="Nike-Air-Jordan-5.jpg"/>
          <p:cNvPicPr>
            <a:picLocks noChangeAspect="1"/>
          </p:cNvPicPr>
          <p:nvPr/>
        </p:nvPicPr>
        <p:blipFill>
          <a:blip r:embed="rId3" cstate="print"/>
          <a:stretch>
            <a:fillRect/>
          </a:stretch>
        </p:blipFill>
        <p:spPr>
          <a:xfrm>
            <a:off x="304800" y="3505200"/>
            <a:ext cx="2743200" cy="2057400"/>
          </a:xfrm>
          <a:prstGeom prst="rect">
            <a:avLst/>
          </a:prstGeom>
        </p:spPr>
      </p:pic>
      <p:pic>
        <p:nvPicPr>
          <p:cNvPr id="5" name="Picture 4" descr="Nike-Air-Jordan-5.jpg"/>
          <p:cNvPicPr>
            <a:picLocks noChangeAspect="1"/>
          </p:cNvPicPr>
          <p:nvPr/>
        </p:nvPicPr>
        <p:blipFill>
          <a:blip r:embed="rId4" cstate="print"/>
          <a:stretch>
            <a:fillRect/>
          </a:stretch>
        </p:blipFill>
        <p:spPr>
          <a:xfrm>
            <a:off x="3810000" y="2133600"/>
            <a:ext cx="4800600" cy="36004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5652487"/>
          </a:xfrm>
        </p:spPr>
        <p:txBody>
          <a:bodyPr>
            <a:normAutofit/>
          </a:bodyPr>
          <a:lstStyle/>
          <a:p>
            <a:pPr algn="ctr"/>
            <a:r>
              <a:rPr lang="en-US" sz="7200" b="1" dirty="0"/>
              <a:t>WHY IS IT SO </a:t>
            </a:r>
            <a:r>
              <a:rPr lang="en-US" sz="8000" b="1" dirty="0"/>
              <a:t>IMPORTANT</a:t>
            </a:r>
            <a:r>
              <a:rPr lang="en-US" sz="7200" b="1" dirty="0"/>
              <a:t> TO NOT DRIVE WHILE INTOXICATED</a:t>
            </a:r>
            <a:r>
              <a:rPr lang="en-US" sz="7200" b="1" dirty="0" smtClean="0"/>
              <a:t>?</a:t>
            </a:r>
            <a:endParaRPr lang="en-US" sz="7200" b="1" dirty="0"/>
          </a:p>
        </p:txBody>
      </p:sp>
      <p:sp>
        <p:nvSpPr>
          <p:cNvPr id="3" name="Content Placeholder 2"/>
          <p:cNvSpPr>
            <a:spLocks noGrp="1"/>
          </p:cNvSpPr>
          <p:nvPr>
            <p:ph idx="1"/>
          </p:nvPr>
        </p:nvSpPr>
        <p:spPr>
          <a:xfrm>
            <a:off x="6231506" y="6217548"/>
            <a:ext cx="2455294" cy="237227"/>
          </a:xfrm>
        </p:spPr>
        <p:txBody>
          <a:bodyPr>
            <a:normAutofit fontScale="32500" lnSpcReduction="20000"/>
          </a:bodyPr>
          <a:lstStyle/>
          <a:p>
            <a:endParaRPr lang="en-US"/>
          </a:p>
        </p:txBody>
      </p:sp>
    </p:spTree>
    <p:extLst>
      <p:ext uri="{BB962C8B-B14F-4D97-AF65-F5344CB8AC3E}">
        <p14:creationId xmlns:p14="http://schemas.microsoft.com/office/powerpoint/2010/main" xmlns="" val="923039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Average Human.png"/>
          <p:cNvPicPr>
            <a:picLocks noGrp="1" noChangeAspect="1"/>
          </p:cNvPicPr>
          <p:nvPr>
            <p:ph idx="1"/>
          </p:nvPr>
        </p:nvPicPr>
        <p:blipFill>
          <a:blip r:embed="rId3" cstate="print"/>
          <a:stretch>
            <a:fillRect/>
          </a:stretch>
        </p:blipFill>
        <p:spPr>
          <a:xfrm>
            <a:off x="2209800" y="533400"/>
            <a:ext cx="4800600" cy="61047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196966" y="540295"/>
            <a:ext cx="9340966" cy="3973943"/>
          </a:xfrm>
        </p:spPr>
      </p:pic>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819400" y="4114800"/>
            <a:ext cx="3454400" cy="2590800"/>
          </a:xfrm>
          <a:prstGeom prst="rect">
            <a:avLst/>
          </a:prstGeom>
        </p:spPr>
      </p:pic>
    </p:spTree>
    <p:extLst>
      <p:ext uri="{BB962C8B-B14F-4D97-AF65-F5344CB8AC3E}">
        <p14:creationId xmlns:p14="http://schemas.microsoft.com/office/powerpoint/2010/main" xmlns="" val="2765101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5"/>
                                        </p:tgtEl>
                                      </p:cBhvr>
                                    </p:animEffect>
                                    <p:set>
                                      <p:cBhvr>
                                        <p:cTn id="12" dur="1" fill="hold">
                                          <p:stCondLst>
                                            <p:cond delay="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5400" dirty="0"/>
              <a:t>AT THE </a:t>
            </a:r>
            <a:r>
              <a:rPr lang="en-US" sz="5400" b="1" u="sng" dirty="0"/>
              <a:t>TIME OF DRIVING</a:t>
            </a:r>
          </a:p>
        </p:txBody>
      </p:sp>
      <p:sp>
        <p:nvSpPr>
          <p:cNvPr id="3" name="Content Placeholder 2"/>
          <p:cNvSpPr>
            <a:spLocks noGrp="1"/>
          </p:cNvSpPr>
          <p:nvPr>
            <p:ph idx="1"/>
          </p:nvPr>
        </p:nvSpPr>
        <p:spPr/>
        <p:txBody>
          <a:bodyPr/>
          <a:lstStyle/>
          <a:p>
            <a:r>
              <a:rPr lang="en-US"/>
              <a:t>Retrograde Extrapolation</a:t>
            </a:r>
            <a:endParaRPr lang="en-US" dirty="0"/>
          </a:p>
          <a:p>
            <a:endParaRPr lang="en-US" dirty="0"/>
          </a:p>
          <a:p>
            <a:endParaRPr lang="en-US" dirty="0"/>
          </a:p>
          <a:p>
            <a:endParaRPr lang="en-US" dirty="0"/>
          </a:p>
          <a:p>
            <a:r>
              <a:rPr lang="en-US"/>
              <a:t>Factors that Can Affect This?</a:t>
            </a:r>
            <a:endParaRPr lang="en-US" dirty="0"/>
          </a:p>
        </p:txBody>
      </p:sp>
    </p:spTree>
    <p:extLst>
      <p:ext uri="{BB962C8B-B14F-4D97-AF65-F5344CB8AC3E}">
        <p14:creationId xmlns:p14="http://schemas.microsoft.com/office/powerpoint/2010/main" xmlns="" val="2229692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pPr algn="ctr"/>
            <a:r>
              <a:rPr lang="en-US" b="1" dirty="0">
                <a:latin typeface="Arial" pitchFamily="34" charset="0"/>
                <a:cs typeface="Arial" pitchFamily="34" charset="0"/>
              </a:rPr>
              <a:t>FACTORS THAT CAN AFFECT?</a:t>
            </a:r>
            <a:endParaRPr lang="en-US" b="1" u="sng" dirty="0">
              <a:latin typeface="Arial" pitchFamily="34" charset="0"/>
              <a:cs typeface="Arial" pitchFamily="34" charset="0"/>
            </a:endParaRPr>
          </a:p>
        </p:txBody>
      </p:sp>
      <p:sp>
        <p:nvSpPr>
          <p:cNvPr id="3" name="Content Placeholder 2"/>
          <p:cNvSpPr>
            <a:spLocks noGrp="1"/>
          </p:cNvSpPr>
          <p:nvPr>
            <p:ph idx="1"/>
          </p:nvPr>
        </p:nvSpPr>
        <p:spPr>
          <a:xfrm>
            <a:off x="0" y="1600200"/>
            <a:ext cx="9144000" cy="5257800"/>
          </a:xfrm>
        </p:spPr>
        <p:txBody>
          <a:bodyPr>
            <a:normAutofit/>
          </a:bodyPr>
          <a:lstStyle/>
          <a:p>
            <a:pPr lvl="1">
              <a:buFont typeface="Arial" pitchFamily="34" charset="0"/>
              <a:buChar char="•"/>
            </a:pPr>
            <a:endParaRPr lang="en-US" u="sng" dirty="0" smtClean="0">
              <a:latin typeface="Arial" pitchFamily="34" charset="0"/>
              <a:cs typeface="Arial" pitchFamily="34" charset="0"/>
            </a:endParaRPr>
          </a:p>
          <a:p>
            <a:pPr lvl="1">
              <a:buFont typeface="Arial" pitchFamily="34" charset="0"/>
              <a:buChar char="•"/>
            </a:pPr>
            <a:r>
              <a:rPr lang="en-US" u="sng" dirty="0" smtClean="0">
                <a:latin typeface="Arial" pitchFamily="34" charset="0"/>
                <a:cs typeface="Arial" pitchFamily="34" charset="0"/>
              </a:rPr>
              <a:t>Person</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buFont typeface="Arial" pitchFamily="34" charset="0"/>
              <a:buChar char="•"/>
            </a:pPr>
            <a:endParaRPr lang="en-US" dirty="0">
              <a:latin typeface="Arial" pitchFamily="34" charset="0"/>
              <a:cs typeface="Arial" pitchFamily="34" charset="0"/>
            </a:endParaRPr>
          </a:p>
          <a:p>
            <a:pPr lvl="1">
              <a:buFont typeface="Arial" pitchFamily="34" charset="0"/>
              <a:buChar char="•"/>
            </a:pPr>
            <a:r>
              <a:rPr lang="en-US" u="sng" dirty="0">
                <a:latin typeface="Arial" pitchFamily="34" charset="0"/>
                <a:cs typeface="Arial" pitchFamily="34" charset="0"/>
              </a:rPr>
              <a:t>Eating</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buFont typeface="Arial" pitchFamily="34" charset="0"/>
              <a:buChar char="•"/>
            </a:pPr>
            <a:endParaRPr lang="en-US" dirty="0">
              <a:latin typeface="Arial" pitchFamily="34" charset="0"/>
              <a:cs typeface="Arial" pitchFamily="34" charset="0"/>
            </a:endParaRPr>
          </a:p>
          <a:p>
            <a:pPr lvl="1">
              <a:buFont typeface="Arial" pitchFamily="34" charset="0"/>
              <a:buChar char="•"/>
            </a:pPr>
            <a:r>
              <a:rPr lang="en-US" u="sng" dirty="0">
                <a:latin typeface="Arial" pitchFamily="34" charset="0"/>
                <a:cs typeface="Arial" pitchFamily="34" charset="0"/>
              </a:rPr>
              <a:t>Drinking</a:t>
            </a:r>
            <a:r>
              <a:rPr lang="en-US" dirty="0" smtClean="0">
                <a:latin typeface="Arial" pitchFamily="34" charset="0"/>
                <a:cs typeface="Arial" pitchFamily="34" charset="0"/>
              </a:rPr>
              <a:t>:</a:t>
            </a:r>
            <a:endParaRPr lang="en-US" dirty="0">
              <a:latin typeface="Arial" pitchFamily="34" charset="0"/>
              <a:cs typeface="Arial" pitchFamily="34" charset="0"/>
            </a:endParaRPr>
          </a:p>
          <a:p>
            <a:pPr lvl="1">
              <a:buFont typeface="Arial" pitchFamily="34" charset="0"/>
              <a:buChar char="•"/>
            </a:pPr>
            <a:endParaRPr lang="en-US" dirty="0">
              <a:latin typeface="Arial" pitchFamily="34" charset="0"/>
              <a:cs typeface="Arial" pitchFamily="34" charset="0"/>
            </a:endParaRPr>
          </a:p>
          <a:p>
            <a:pPr lvl="1">
              <a:buFont typeface="Arial" pitchFamily="34" charset="0"/>
              <a:buChar char="•"/>
            </a:pPr>
            <a:r>
              <a:rPr lang="en-US" u="sng" dirty="0">
                <a:latin typeface="Arial" pitchFamily="34" charset="0"/>
                <a:cs typeface="Arial" pitchFamily="34" charset="0"/>
              </a:rPr>
              <a:t>Body</a:t>
            </a:r>
            <a:r>
              <a:rPr lang="en-US" dirty="0" smtClean="0">
                <a:latin typeface="Arial" pitchFamily="34" charset="0"/>
                <a:cs typeface="Arial" pitchFamily="34" charset="0"/>
              </a:rPr>
              <a:t>:</a:t>
            </a:r>
            <a:endParaRPr lang="en-US" dirty="0">
              <a:latin typeface="Arial" pitchFamily="34" charset="0"/>
              <a:cs typeface="Arial" pitchFamily="34" charset="0"/>
            </a:endParaRPr>
          </a:p>
        </p:txBody>
      </p:sp>
    </p:spTree>
    <p:extLst>
      <p:ext uri="{BB962C8B-B14F-4D97-AF65-F5344CB8AC3E}">
        <p14:creationId xmlns:p14="http://schemas.microsoft.com/office/powerpoint/2010/main" xmlns="" val="20149308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HOW DO YOU FEEL ABOUT POLICE LABS?</a:t>
            </a:r>
          </a:p>
        </p:txBody>
      </p:sp>
      <p:sp>
        <p:nvSpPr>
          <p:cNvPr id="3" name="Content Placeholder 2"/>
          <p:cNvSpPr>
            <a:spLocks noGrp="1"/>
          </p:cNvSpPr>
          <p:nvPr>
            <p:ph idx="1"/>
          </p:nvPr>
        </p:nvSpPr>
        <p:spPr>
          <a:xfrm>
            <a:off x="0" y="1676400"/>
            <a:ext cx="9144000" cy="5181600"/>
          </a:xfrm>
        </p:spPr>
        <p:txBody>
          <a:bodyPr/>
          <a:lstStyle/>
          <a:p>
            <a:endParaRPr lang="en-US" dirty="0"/>
          </a:p>
          <a:p>
            <a:endParaRPr lang="en-US" dirty="0"/>
          </a:p>
          <a:p>
            <a:pPr>
              <a:buNone/>
            </a:pPr>
            <a:endParaRPr lang="en-US" dirty="0"/>
          </a:p>
          <a:p>
            <a:pPr>
              <a:buNone/>
            </a:pPr>
            <a:endParaRPr lang="en-US" dirty="0"/>
          </a:p>
          <a:p>
            <a:pPr>
              <a:buNone/>
            </a:pPr>
            <a:endParaRPr lang="en-US" dirty="0"/>
          </a:p>
          <a:p>
            <a:pPr>
              <a:buNone/>
            </a:pPr>
            <a:endParaRPr lang="en-US" dirty="0"/>
          </a:p>
          <a:p>
            <a:pPr marL="64008" indent="0">
              <a:buNone/>
            </a:pPr>
            <a:r>
              <a:rPr lang="en-US" dirty="0" smtClean="0"/>
              <a:t>NEVER TRUST                                     ALWAYS TRUST</a:t>
            </a:r>
            <a:endParaRPr lang="en-US" dirty="0"/>
          </a:p>
          <a:p>
            <a:endParaRPr lang="en-US" dirty="0"/>
          </a:p>
          <a:p>
            <a:endParaRPr lang="en-US" dirty="0"/>
          </a:p>
          <a:p>
            <a:pPr>
              <a:buNone/>
            </a:pPr>
            <a:endParaRPr lang="en-US" dirty="0"/>
          </a:p>
        </p:txBody>
      </p:sp>
      <p:pic>
        <p:nvPicPr>
          <p:cNvPr id="4" name="Picture 3" descr="Scale.png"/>
          <p:cNvPicPr>
            <a:picLocks noChangeAspect="1"/>
          </p:cNvPicPr>
          <p:nvPr/>
        </p:nvPicPr>
        <p:blipFill>
          <a:blip r:embed="rId3" cstate="print"/>
          <a:stretch>
            <a:fillRect/>
          </a:stretch>
        </p:blipFill>
        <p:spPr>
          <a:xfrm>
            <a:off x="152400" y="3276600"/>
            <a:ext cx="8880088" cy="1213612"/>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t>PRESUMPTION OF INNOCENCE</a:t>
            </a:r>
            <a:endParaRPr lang="en-US" sz="4400" b="1" dirty="0"/>
          </a:p>
        </p:txBody>
      </p:sp>
      <p:sp>
        <p:nvSpPr>
          <p:cNvPr id="3" name="Content Placeholder 2"/>
          <p:cNvSpPr>
            <a:spLocks noGrp="1"/>
          </p:cNvSpPr>
          <p:nvPr>
            <p:ph idx="1"/>
          </p:nvPr>
        </p:nvSpPr>
        <p:spPr>
          <a:xfrm>
            <a:off x="0" y="1600200"/>
            <a:ext cx="9144000" cy="4854608"/>
          </a:xfrm>
        </p:spPr>
        <p:txBody>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sz="1000" dirty="0" smtClean="0"/>
              <a:t>INNOCENT						  			         GUILTY</a:t>
            </a:r>
          </a:p>
        </p:txBody>
      </p:sp>
      <p:pic>
        <p:nvPicPr>
          <p:cNvPr id="4" name="Picture 3" descr="Scale zero.png"/>
          <p:cNvPicPr>
            <a:picLocks noChangeAspect="1"/>
          </p:cNvPicPr>
          <p:nvPr/>
        </p:nvPicPr>
        <p:blipFill>
          <a:blip r:embed="rId3" cstate="print"/>
          <a:stretch>
            <a:fillRect/>
          </a:stretch>
        </p:blipFill>
        <p:spPr>
          <a:xfrm>
            <a:off x="0" y="1618065"/>
            <a:ext cx="9144000" cy="3621870"/>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TextShape 1"/>
          <p:cNvSpPr txBox="1"/>
          <p:nvPr/>
        </p:nvSpPr>
        <p:spPr>
          <a:xfrm>
            <a:off x="457200" y="274680"/>
            <a:ext cx="8229240" cy="1142640"/>
          </a:xfrm>
          <a:prstGeom prst="rect">
            <a:avLst/>
          </a:prstGeom>
          <a:noFill/>
          <a:ln>
            <a:noFill/>
          </a:ln>
        </p:spPr>
        <p:txBody>
          <a:bodyPr anchor="ctr"/>
          <a:lstStyle/>
          <a:p>
            <a:endParaRPr lang="en-US" sz="1800" strike="noStrike" spc="-1">
              <a:solidFill>
                <a:srgbClr val="000000"/>
              </a:solidFill>
              <a:uFill>
                <a:solidFill>
                  <a:srgbClr val="FFFFFF"/>
                </a:solidFill>
              </a:uFill>
              <a:latin typeface="Calibri"/>
            </a:endParaRPr>
          </a:p>
        </p:txBody>
      </p:sp>
      <p:sp>
        <p:nvSpPr>
          <p:cNvPr id="130" name="TextShape 2"/>
          <p:cNvSpPr txBox="1"/>
          <p:nvPr/>
        </p:nvSpPr>
        <p:spPr>
          <a:xfrm>
            <a:off x="457200" y="838080"/>
            <a:ext cx="8229240" cy="5616360"/>
          </a:xfrm>
          <a:prstGeom prst="rect">
            <a:avLst/>
          </a:prstGeom>
          <a:noFill/>
          <a:ln>
            <a:noFill/>
          </a:ln>
        </p:spPr>
        <p:txBody>
          <a:bodyPr/>
          <a:lstStyle/>
          <a:p>
            <a:pPr marL="64080" algn="ctr">
              <a:lnSpc>
                <a:spcPct val="100000"/>
              </a:lnSpc>
            </a:pPr>
            <a:r>
              <a:rPr lang="en-US" sz="8800" b="1" strike="noStrike" spc="-1" dirty="0">
                <a:uFill>
                  <a:solidFill>
                    <a:srgbClr val="FFFFFF"/>
                  </a:solidFill>
                </a:uFill>
                <a:latin typeface="Arial"/>
              </a:rPr>
              <a:t>ASSUME</a:t>
            </a:r>
            <a:endParaRPr lang="en-US" sz="3200" strike="noStrike" spc="-1" dirty="0">
              <a:uFill>
                <a:solidFill>
                  <a:srgbClr val="FFFFFF"/>
                </a:solidFill>
              </a:uFill>
              <a:latin typeface="Calibri"/>
            </a:endParaRPr>
          </a:p>
          <a:p>
            <a:pPr marL="64080" algn="ctr">
              <a:lnSpc>
                <a:spcPct val="100000"/>
              </a:lnSpc>
            </a:pPr>
            <a:r>
              <a:rPr lang="en-US" sz="8800" b="1" strike="noStrike" spc="-1" dirty="0">
                <a:uFill>
                  <a:solidFill>
                    <a:srgbClr val="FFFFFF"/>
                  </a:solidFill>
                </a:uFill>
                <a:latin typeface="Arial"/>
              </a:rPr>
              <a:t>v.</a:t>
            </a:r>
            <a:endParaRPr lang="en-US" sz="3200" strike="noStrike" spc="-1" dirty="0">
              <a:uFill>
                <a:solidFill>
                  <a:srgbClr val="FFFFFF"/>
                </a:solidFill>
              </a:uFill>
              <a:latin typeface="Calibri"/>
            </a:endParaRPr>
          </a:p>
          <a:p>
            <a:pPr marL="64080" algn="ctr">
              <a:lnSpc>
                <a:spcPct val="100000"/>
              </a:lnSpc>
            </a:pPr>
            <a:r>
              <a:rPr lang="en-US" sz="8800" b="1" strike="noStrike" spc="-1" dirty="0">
                <a:uFill>
                  <a:solidFill>
                    <a:srgbClr val="FFFFFF"/>
                  </a:solidFill>
                </a:uFill>
                <a:latin typeface="Arial"/>
              </a:rPr>
              <a:t>PRESUME</a:t>
            </a:r>
            <a:endParaRPr lang="en-US" sz="3200" strike="noStrike" spc="-1" dirty="0">
              <a:uFill>
                <a:solidFill>
                  <a:srgbClr val="FFFFFF"/>
                </a:solidFill>
              </a:uFill>
              <a:latin typeface="Calibri"/>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Shape 1"/>
          <p:cNvSpPr txBox="1"/>
          <p:nvPr/>
        </p:nvSpPr>
        <p:spPr>
          <a:xfrm>
            <a:off x="457200" y="274680"/>
            <a:ext cx="8229240" cy="1142640"/>
          </a:xfrm>
          <a:prstGeom prst="rect">
            <a:avLst/>
          </a:prstGeom>
          <a:noFill/>
          <a:ln>
            <a:noFill/>
          </a:ln>
        </p:spPr>
        <p:txBody>
          <a:bodyPr anchor="ctr"/>
          <a:lstStyle/>
          <a:p>
            <a:pPr algn="ctr">
              <a:lnSpc>
                <a:spcPct val="100000"/>
              </a:lnSpc>
            </a:pPr>
            <a:r>
              <a:rPr lang="en-US" sz="4400" b="1" strike="noStrike" spc="-1" dirty="0">
                <a:solidFill>
                  <a:srgbClr val="FFC000"/>
                </a:solidFill>
                <a:uFill>
                  <a:solidFill>
                    <a:srgbClr val="FFFFFF"/>
                  </a:solidFill>
                </a:uFill>
                <a:latin typeface="Arial"/>
              </a:rPr>
              <a:t>PRESUMPTION OF INNOCENCE</a:t>
            </a:r>
            <a:endParaRPr lang="en-US" sz="1800" strike="noStrike" spc="-1" dirty="0">
              <a:solidFill>
                <a:srgbClr val="FFC000"/>
              </a:solidFill>
              <a:uFill>
                <a:solidFill>
                  <a:srgbClr val="FFFFFF"/>
                </a:solidFill>
              </a:uFill>
              <a:latin typeface="Calibri"/>
            </a:endParaRPr>
          </a:p>
        </p:txBody>
      </p:sp>
      <p:sp>
        <p:nvSpPr>
          <p:cNvPr id="135" name="TextShape 2"/>
          <p:cNvSpPr txBox="1"/>
          <p:nvPr/>
        </p:nvSpPr>
        <p:spPr>
          <a:xfrm>
            <a:off x="0" y="1600200"/>
            <a:ext cx="9143640" cy="4854240"/>
          </a:xfrm>
          <a:prstGeom prst="rect">
            <a:avLst/>
          </a:prstGeom>
          <a:noFill/>
          <a:ln>
            <a:noFill/>
          </a:ln>
        </p:spPr>
        <p:txBody>
          <a:bodyPr/>
          <a:lstStyle/>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a:p>
            <a:pPr marL="343080" indent="-342720">
              <a:lnSpc>
                <a:spcPct val="100000"/>
              </a:lnSpc>
            </a:pPr>
            <a:endParaRPr lang="en-US" sz="3200" strike="noStrike" spc="-1">
              <a:solidFill>
                <a:srgbClr val="000000"/>
              </a:solidFill>
              <a:uFill>
                <a:solidFill>
                  <a:srgbClr val="FFFFFF"/>
                </a:solidFill>
              </a:uFill>
              <a:latin typeface="Calibri"/>
            </a:endParaRPr>
          </a:p>
        </p:txBody>
      </p:sp>
      <p:pic>
        <p:nvPicPr>
          <p:cNvPr id="136" name="Picture 4"/>
          <p:cNvPicPr/>
          <p:nvPr/>
        </p:nvPicPr>
        <p:blipFill>
          <a:blip r:embed="rId2" cstate="print"/>
          <a:stretch/>
        </p:blipFill>
        <p:spPr>
          <a:xfrm>
            <a:off x="1905120" y="1752480"/>
            <a:ext cx="4857480" cy="4857480"/>
          </a:xfrm>
          <a:prstGeom prst="rect">
            <a:avLst/>
          </a:prstGeom>
          <a:ln>
            <a:noFill/>
          </a:ln>
        </p:spPr>
      </p:pic>
      <p:pic>
        <p:nvPicPr>
          <p:cNvPr id="137" name="Picture 5"/>
          <p:cNvPicPr/>
          <p:nvPr/>
        </p:nvPicPr>
        <p:blipFill>
          <a:blip r:embed="rId3" cstate="print"/>
          <a:stretch/>
        </p:blipFill>
        <p:spPr>
          <a:xfrm>
            <a:off x="3657600" y="2209680"/>
            <a:ext cx="1371240" cy="663120"/>
          </a:xfrm>
          <a:prstGeom prst="rect">
            <a:avLst/>
          </a:prstGeom>
          <a:ln>
            <a:noFill/>
          </a:ln>
        </p:spPr>
      </p:pic>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urden-of-proof2.jpg"/>
          <p:cNvPicPr>
            <a:picLocks noGrp="1" noChangeAspect="1"/>
          </p:cNvPicPr>
          <p:nvPr>
            <p:ph idx="1"/>
          </p:nvPr>
        </p:nvPicPr>
        <p:blipFill>
          <a:blip r:embed="rId3" cstate="print"/>
          <a:stretch>
            <a:fillRect/>
          </a:stretch>
        </p:blipFill>
        <p:spPr>
          <a:xfrm>
            <a:off x="-360405" y="228600"/>
            <a:ext cx="9575771" cy="6073775"/>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numCol="1" anchorCtr="0" compatLnSpc="1">
            <a:prstTxWarp prst="textNoShape">
              <a:avLst/>
            </a:prstTxWarp>
            <a:normAutofit/>
          </a:bodyPr>
          <a:lstStyle/>
          <a:p>
            <a:pPr algn="ctr" eaLnBrk="1" hangingPunct="1"/>
            <a:r>
              <a:rPr lang="en-US" sz="7200" b="1" dirty="0" smtClean="0">
                <a:effectLst/>
                <a:ea typeface="ＭＳ Ｐゴシック" pitchFamily="34" charset="-128"/>
              </a:rPr>
              <a:t>THE LAW</a:t>
            </a:r>
          </a:p>
        </p:txBody>
      </p:sp>
      <p:sp>
        <p:nvSpPr>
          <p:cNvPr id="3" name="Content Placeholder 2"/>
          <p:cNvSpPr>
            <a:spLocks noGrp="1"/>
          </p:cNvSpPr>
          <p:nvPr>
            <p:ph idx="1"/>
          </p:nvPr>
        </p:nvSpPr>
        <p:spPr/>
        <p:txBody>
          <a:bodyPr wrap="square" numCol="1" anchor="t" anchorCtr="0" compatLnSpc="1">
            <a:prstTxWarp prst="textNoShape">
              <a:avLst/>
            </a:prstTxWarp>
            <a:normAutofit/>
          </a:bodyPr>
          <a:lstStyle/>
          <a:p>
            <a:pPr>
              <a:lnSpc>
                <a:spcPct val="70000"/>
              </a:lnSpc>
            </a:pPr>
            <a:endParaRPr lang="en-US" altLang="ja-JP" sz="2000" u="sng" dirty="0" smtClean="0">
              <a:ea typeface="ＭＳ Ｐゴシック" pitchFamily="34" charset="-128"/>
            </a:endParaRPr>
          </a:p>
          <a:p>
            <a:pPr>
              <a:lnSpc>
                <a:spcPct val="70000"/>
              </a:lnSpc>
            </a:pPr>
            <a:endParaRPr lang="en-US" altLang="ja-JP" sz="2000" u="sng" dirty="0" smtClean="0">
              <a:ea typeface="ＭＳ Ｐゴシック" pitchFamily="34" charset="-128"/>
            </a:endParaRPr>
          </a:p>
          <a:p>
            <a:pPr>
              <a:lnSpc>
                <a:spcPct val="70000"/>
              </a:lnSpc>
            </a:pPr>
            <a:r>
              <a:rPr lang="ja-JP" altLang="en-US" sz="2000" u="sng" smtClean="0">
                <a:ea typeface="ＭＳ Ｐゴシック" pitchFamily="34" charset="-128"/>
              </a:rPr>
              <a:t>“</a:t>
            </a:r>
            <a:r>
              <a:rPr lang="en-US" altLang="ja-JP" sz="2000" u="sng" dirty="0" smtClean="0">
                <a:ea typeface="ＭＳ Ｐゴシック" pitchFamily="34" charset="-128"/>
              </a:rPr>
              <a:t>NOT GUILTY</a:t>
            </a:r>
            <a:r>
              <a:rPr lang="ja-JP" altLang="en-US" sz="2000" u="sng" smtClean="0">
                <a:ea typeface="ＭＳ Ｐゴシック" pitchFamily="34" charset="-128"/>
              </a:rPr>
              <a:t>”</a:t>
            </a:r>
            <a:r>
              <a:rPr lang="en-US" altLang="ja-JP" sz="2000" u="sng" dirty="0" smtClean="0">
                <a:ea typeface="ＭＳ Ｐゴシック" pitchFamily="34" charset="-128"/>
              </a:rPr>
              <a:t> </a:t>
            </a:r>
            <a:r>
              <a:rPr lang="en-US" altLang="ja-JP" sz="2000" i="1" u="sng" dirty="0" smtClean="0">
                <a:ea typeface="ＭＳ Ｐゴシック" pitchFamily="34" charset="-128"/>
              </a:rPr>
              <a:t>if </a:t>
            </a:r>
          </a:p>
          <a:p>
            <a:pPr lvl="1" eaLnBrk="1" hangingPunct="1">
              <a:lnSpc>
                <a:spcPct val="70000"/>
              </a:lnSpc>
            </a:pPr>
            <a:r>
              <a:rPr lang="en-US" sz="2000" dirty="0" smtClean="0">
                <a:solidFill>
                  <a:srgbClr val="FFFF00"/>
                </a:solidFill>
                <a:ea typeface="ＭＳ Ｐゴシック" pitchFamily="34" charset="-128"/>
              </a:rPr>
              <a:t>Operation</a:t>
            </a:r>
            <a:r>
              <a:rPr lang="en-US" sz="2000" dirty="0" smtClean="0">
                <a:ea typeface="ＭＳ Ｐゴシック" pitchFamily="34" charset="-128"/>
              </a:rPr>
              <a:t> not proven Beyond a Reasonable Doubt</a:t>
            </a:r>
          </a:p>
          <a:p>
            <a:pPr lvl="1" eaLnBrk="1" hangingPunct="1">
              <a:lnSpc>
                <a:spcPct val="70000"/>
              </a:lnSpc>
              <a:buFont typeface="Wingdings" pitchFamily="2" charset="2"/>
              <a:buNone/>
            </a:pPr>
            <a:endParaRPr lang="en-US" sz="2000" dirty="0" smtClean="0">
              <a:ea typeface="ＭＳ Ｐゴシック" pitchFamily="34" charset="-128"/>
            </a:endParaRPr>
          </a:p>
          <a:p>
            <a:pPr>
              <a:lnSpc>
                <a:spcPct val="70000"/>
              </a:lnSpc>
            </a:pPr>
            <a:r>
              <a:rPr lang="ja-JP" altLang="en-US" sz="2000" u="sng" smtClean="0">
                <a:ea typeface="ＭＳ Ｐゴシック" pitchFamily="34" charset="-128"/>
              </a:rPr>
              <a:t>“</a:t>
            </a:r>
            <a:r>
              <a:rPr lang="en-US" altLang="ja-JP" sz="2000" u="sng" dirty="0" smtClean="0">
                <a:ea typeface="ＭＳ Ｐゴシック" pitchFamily="34" charset="-128"/>
              </a:rPr>
              <a:t>NOT GUILTY</a:t>
            </a:r>
            <a:r>
              <a:rPr lang="ja-JP" altLang="en-US" sz="2000" u="sng" smtClean="0">
                <a:ea typeface="ＭＳ Ｐゴシック" pitchFamily="34" charset="-128"/>
              </a:rPr>
              <a:t>”</a:t>
            </a:r>
            <a:r>
              <a:rPr lang="en-US" altLang="ja-JP" sz="2000" u="sng" dirty="0" smtClean="0">
                <a:ea typeface="ＭＳ Ｐゴシック" pitchFamily="34" charset="-128"/>
              </a:rPr>
              <a:t> </a:t>
            </a:r>
            <a:r>
              <a:rPr lang="en-US" altLang="ja-JP" sz="2000" i="1" u="sng" dirty="0" smtClean="0">
                <a:ea typeface="ＭＳ Ｐゴシック" pitchFamily="34" charset="-128"/>
              </a:rPr>
              <a:t>if </a:t>
            </a:r>
          </a:p>
          <a:p>
            <a:pPr lvl="1" eaLnBrk="1" hangingPunct="1">
              <a:lnSpc>
                <a:spcPct val="70000"/>
              </a:lnSpc>
            </a:pPr>
            <a:r>
              <a:rPr lang="en-US" sz="2000" dirty="0" smtClean="0">
                <a:solidFill>
                  <a:srgbClr val="FFFF00"/>
                </a:solidFill>
                <a:ea typeface="ＭＳ Ｐゴシック" pitchFamily="34" charset="-128"/>
              </a:rPr>
              <a:t>Intoxication</a:t>
            </a:r>
            <a:r>
              <a:rPr lang="en-US" sz="2000" dirty="0" smtClean="0">
                <a:ea typeface="ＭＳ Ｐゴシック" pitchFamily="34" charset="-128"/>
              </a:rPr>
              <a:t> not proven Beyond a Reasonable Doubt </a:t>
            </a:r>
          </a:p>
          <a:p>
            <a:pPr lvl="1" eaLnBrk="1" hangingPunct="1">
              <a:lnSpc>
                <a:spcPct val="70000"/>
              </a:lnSpc>
              <a:buFont typeface="Wingdings" pitchFamily="2" charset="2"/>
              <a:buNone/>
            </a:pPr>
            <a:endParaRPr lang="en-US" sz="2000" dirty="0" smtClean="0">
              <a:ea typeface="ＭＳ Ｐゴシック" pitchFamily="34" charset="-128"/>
            </a:endParaRPr>
          </a:p>
          <a:p>
            <a:pPr>
              <a:lnSpc>
                <a:spcPct val="70000"/>
              </a:lnSpc>
            </a:pPr>
            <a:r>
              <a:rPr lang="ja-JP" altLang="en-US" sz="2000" u="sng" smtClean="0">
                <a:ea typeface="ＭＳ Ｐゴシック" pitchFamily="34" charset="-128"/>
              </a:rPr>
              <a:t>“</a:t>
            </a:r>
            <a:r>
              <a:rPr lang="en-US" altLang="ja-JP" sz="2000" u="sng" dirty="0" smtClean="0">
                <a:ea typeface="ＭＳ Ｐゴシック" pitchFamily="34" charset="-128"/>
              </a:rPr>
              <a:t>NOT GUILTY</a:t>
            </a:r>
            <a:r>
              <a:rPr lang="ja-JP" altLang="en-US" sz="2000" u="sng" smtClean="0">
                <a:ea typeface="ＭＳ Ｐゴシック" pitchFamily="34" charset="-128"/>
              </a:rPr>
              <a:t>”</a:t>
            </a:r>
            <a:r>
              <a:rPr lang="en-US" altLang="ja-JP" sz="2000" u="sng" dirty="0" smtClean="0">
                <a:ea typeface="ＭＳ Ｐゴシック" pitchFamily="34" charset="-128"/>
              </a:rPr>
              <a:t> </a:t>
            </a:r>
            <a:r>
              <a:rPr lang="en-US" altLang="ja-JP" sz="2000" i="1" u="sng" dirty="0" smtClean="0">
                <a:ea typeface="ＭＳ Ｐゴシック" pitchFamily="34" charset="-128"/>
              </a:rPr>
              <a:t>if </a:t>
            </a:r>
          </a:p>
          <a:p>
            <a:pPr lvl="1" eaLnBrk="1" hangingPunct="1">
              <a:lnSpc>
                <a:spcPct val="70000"/>
              </a:lnSpc>
            </a:pPr>
            <a:r>
              <a:rPr lang="en-US" sz="2000" dirty="0" smtClean="0">
                <a:solidFill>
                  <a:srgbClr val="FFFF00"/>
                </a:solidFill>
                <a:ea typeface="ＭＳ Ｐゴシック" pitchFamily="34" charset="-128"/>
              </a:rPr>
              <a:t>Alcohol not proven to have caused </a:t>
            </a:r>
            <a:r>
              <a:rPr lang="en-US" sz="2000" dirty="0" smtClean="0">
                <a:ea typeface="ＭＳ Ｐゴシック" pitchFamily="34" charset="-128"/>
              </a:rPr>
              <a:t>the death by accident or mistake beyond a reasonable doubt</a:t>
            </a:r>
          </a:p>
          <a:p>
            <a:pPr lvl="1" eaLnBrk="1" hangingPunct="1">
              <a:lnSpc>
                <a:spcPct val="70000"/>
              </a:lnSpc>
              <a:buFont typeface="Wingdings" pitchFamily="2" charset="2"/>
              <a:buNone/>
            </a:pPr>
            <a:endParaRPr lang="en-US" sz="2000" dirty="0" smtClean="0">
              <a:ea typeface="ＭＳ Ｐゴシック" pitchFamily="34" charset="-128"/>
            </a:endParaRPr>
          </a:p>
          <a:p>
            <a:pPr eaLnBrk="1" hangingPunct="1">
              <a:lnSpc>
                <a:spcPct val="70000"/>
              </a:lnSpc>
            </a:pPr>
            <a:r>
              <a:rPr lang="ja-JP" altLang="en-US" sz="2000" u="sng" smtClean="0">
                <a:ea typeface="ＭＳ Ｐゴシック" pitchFamily="34" charset="-128"/>
              </a:rPr>
              <a:t>“</a:t>
            </a:r>
            <a:r>
              <a:rPr lang="en-US" altLang="ja-JP" sz="2000" u="sng" dirty="0" smtClean="0">
                <a:ea typeface="ＭＳ Ｐゴシック" pitchFamily="34" charset="-128"/>
              </a:rPr>
              <a:t>NOT GUILTY</a:t>
            </a:r>
            <a:r>
              <a:rPr lang="ja-JP" altLang="en-US" sz="2000" u="sng" smtClean="0">
                <a:ea typeface="ＭＳ Ｐゴシック" pitchFamily="34" charset="-128"/>
              </a:rPr>
              <a:t>”</a:t>
            </a:r>
            <a:r>
              <a:rPr lang="en-US" altLang="ja-JP" sz="2000" u="sng" dirty="0" smtClean="0">
                <a:ea typeface="ＭＳ Ｐゴシック" pitchFamily="34" charset="-128"/>
              </a:rPr>
              <a:t> </a:t>
            </a:r>
            <a:r>
              <a:rPr lang="en-US" altLang="ja-JP" sz="2000" i="1" u="sng" dirty="0" smtClean="0">
                <a:ea typeface="ＭＳ Ｐゴシック" pitchFamily="34" charset="-128"/>
              </a:rPr>
              <a:t>if </a:t>
            </a:r>
          </a:p>
          <a:p>
            <a:pPr lvl="1" eaLnBrk="1" hangingPunct="1">
              <a:lnSpc>
                <a:spcPct val="70000"/>
              </a:lnSpc>
            </a:pPr>
            <a:r>
              <a:rPr lang="en-US" sz="2000" dirty="0" smtClean="0">
                <a:solidFill>
                  <a:srgbClr val="FFFF00"/>
                </a:solidFill>
                <a:ea typeface="ＭＳ Ｐゴシック" pitchFamily="34" charset="-128"/>
              </a:rPr>
              <a:t>ANY of the elements </a:t>
            </a:r>
            <a:r>
              <a:rPr lang="en-US" sz="2000" dirty="0" smtClean="0">
                <a:ea typeface="ＭＳ Ｐゴシック" pitchFamily="34" charset="-128"/>
              </a:rPr>
              <a:t>alleged not proven Beyond a Reasonable Doubt</a:t>
            </a:r>
          </a:p>
        </p:txBody>
      </p:sp>
      <p:sp>
        <p:nvSpPr>
          <p:cNvPr id="23555" name="Date Placeholder 3"/>
          <p:cNvSpPr>
            <a:spLocks noGrp="1"/>
          </p:cNvSpPr>
          <p:nvPr>
            <p:ph type="dt" sz="quarter" idx="10"/>
          </p:nvPr>
        </p:nvSpPr>
        <p:spPr bwMode="auto">
          <a:noFill/>
          <a:ln>
            <a:miter lim="800000"/>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a:t>DWI v. INTOX MANSLAUGHTER</a:t>
            </a:r>
            <a:endParaRPr lang="en-US" sz="4000" b="1" dirty="0"/>
          </a:p>
        </p:txBody>
      </p:sp>
      <p:pic>
        <p:nvPicPr>
          <p:cNvPr id="4" name="Content Placeholder 3" descr="dice.jpg"/>
          <p:cNvPicPr>
            <a:picLocks noGrp="1" noChangeAspect="1"/>
          </p:cNvPicPr>
          <p:nvPr>
            <p:ph idx="1"/>
          </p:nvPr>
        </p:nvPicPr>
        <p:blipFill>
          <a:blip r:embed="rId3" cstate="print"/>
          <a:stretch>
            <a:fillRect/>
          </a:stretch>
        </p:blipFill>
        <p:spPr>
          <a:xfrm>
            <a:off x="1714500" y="1882775"/>
            <a:ext cx="5715000" cy="4572000"/>
          </a:xfrm>
        </p:spPr>
      </p:pic>
    </p:spTree>
    <p:extLst>
      <p:ext uri="{BB962C8B-B14F-4D97-AF65-F5344CB8AC3E}">
        <p14:creationId xmlns:p14="http://schemas.microsoft.com/office/powerpoint/2010/main" xmlns="" val="5414605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000" b="1" dirty="0" smtClean="0">
                <a:effectLst/>
                <a:ea typeface="ＭＳ Ｐゴシック" pitchFamily="34" charset="-128"/>
              </a:rPr>
              <a:t>ANOTHER CAUSE OF DEATH</a:t>
            </a:r>
            <a:br>
              <a:rPr lang="en-US" sz="4000" b="1" dirty="0" smtClean="0">
                <a:effectLst/>
                <a:ea typeface="ＭＳ Ｐゴシック" pitchFamily="34" charset="-128"/>
              </a:rPr>
            </a:br>
            <a:r>
              <a:rPr lang="en-US" sz="4000" b="1" dirty="0" smtClean="0">
                <a:effectLst/>
                <a:ea typeface="ＭＳ Ｐゴシック" pitchFamily="34" charset="-128"/>
              </a:rPr>
              <a:t>(Concurrent Causation)</a:t>
            </a:r>
            <a:endParaRPr lang="en-US" sz="4000" u="sng" dirty="0">
              <a:ln w="18415" cmpd="sng">
                <a:solidFill>
                  <a:srgbClr val="FFFF00"/>
                </a:solidFill>
                <a:prstDash val="solid"/>
              </a:ln>
              <a:solidFill>
                <a:srgbClr val="FFC000"/>
              </a:solidFill>
              <a:effectLst>
                <a:outerShdw blurRad="63500" dir="3600000" algn="tl" rotWithShape="0">
                  <a:srgbClr val="000000">
                    <a:alpha val="70000"/>
                  </a:srgbClr>
                </a:outerShdw>
              </a:effectLst>
              <a:latin typeface="Perpetua" pitchFamily="18" charset="0"/>
            </a:endParaRPr>
          </a:p>
        </p:txBody>
      </p:sp>
      <p:sp>
        <p:nvSpPr>
          <p:cNvPr id="5" name="Content Placeholder 4"/>
          <p:cNvSpPr>
            <a:spLocks noGrp="1"/>
          </p:cNvSpPr>
          <p:nvPr>
            <p:ph idx="1"/>
          </p:nvPr>
        </p:nvSpPr>
        <p:spPr/>
        <p:txBody>
          <a:bodyPr>
            <a:normAutofit/>
          </a:bodyPr>
          <a:lstStyle/>
          <a:p>
            <a:pPr>
              <a:buNone/>
            </a:pPr>
            <a:r>
              <a:rPr lang="en-US" sz="4000" dirty="0" smtClean="0">
                <a:latin typeface="Perpetua" pitchFamily="18" charset="0"/>
              </a:rPr>
              <a:t>A person is criminally responsible if the result would not have occurred but for his conduct, operating either alone or concurrently with another cause, unless the concurrent cause was clearly sufficient to produce the result and the conduct of the actor clearly insufficient.</a:t>
            </a:r>
            <a:endParaRPr lang="en-US" sz="4000" dirty="0">
              <a:latin typeface="Perpetua" pitchFamily="18"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000" b="1" dirty="0" smtClean="0">
                <a:effectLst/>
                <a:ea typeface="ＭＳ Ｐゴシック" pitchFamily="34" charset="-128"/>
              </a:rPr>
              <a:t>ANOTHER CAUSE OF DEATH</a:t>
            </a:r>
            <a:br>
              <a:rPr lang="en-US" sz="4000" b="1" dirty="0" smtClean="0">
                <a:effectLst/>
                <a:ea typeface="ＭＳ Ｐゴシック" pitchFamily="34" charset="-128"/>
              </a:rPr>
            </a:br>
            <a:r>
              <a:rPr lang="en-US" sz="4000" b="1" dirty="0" smtClean="0">
                <a:effectLst/>
                <a:ea typeface="ＭＳ Ｐゴシック" pitchFamily="34" charset="-128"/>
              </a:rPr>
              <a:t>(Concurrent Causation)</a:t>
            </a:r>
            <a:endParaRPr lang="en-US" sz="4000" u="sng"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Perpetua" pitchFamily="18" charset="0"/>
            </a:endParaRPr>
          </a:p>
        </p:txBody>
      </p:sp>
      <p:sp>
        <p:nvSpPr>
          <p:cNvPr id="5" name="Content Placeholder 4"/>
          <p:cNvSpPr>
            <a:spLocks noGrp="1"/>
          </p:cNvSpPr>
          <p:nvPr>
            <p:ph idx="1"/>
          </p:nvPr>
        </p:nvSpPr>
        <p:spPr/>
        <p:txBody>
          <a:bodyPr>
            <a:normAutofit/>
          </a:bodyPr>
          <a:lstStyle/>
          <a:p>
            <a:pPr>
              <a:buNone/>
            </a:pPr>
            <a:r>
              <a:rPr lang="en-US" sz="4000" dirty="0" smtClean="0">
                <a:latin typeface="Perpetua" pitchFamily="18" charset="0"/>
              </a:rPr>
              <a:t>A person is criminally responsible if the result would not have occurred but for his conduct, operating either alone or concurrently with another cause, </a:t>
            </a:r>
            <a:r>
              <a:rPr lang="en-US" sz="4000" b="1" u="sng" dirty="0" smtClean="0">
                <a:solidFill>
                  <a:srgbClr val="FFFF00"/>
                </a:solidFill>
                <a:latin typeface="Perpetua" pitchFamily="18" charset="0"/>
              </a:rPr>
              <a:t>unless</a:t>
            </a:r>
            <a:r>
              <a:rPr lang="en-US" sz="4000" dirty="0" smtClean="0">
                <a:solidFill>
                  <a:srgbClr val="C00000"/>
                </a:solidFill>
                <a:latin typeface="Perpetua" pitchFamily="18" charset="0"/>
              </a:rPr>
              <a:t> </a:t>
            </a:r>
            <a:r>
              <a:rPr lang="en-US" sz="4000" dirty="0" smtClean="0">
                <a:solidFill>
                  <a:srgbClr val="FFFF00"/>
                </a:solidFill>
                <a:latin typeface="Perpetua" pitchFamily="18" charset="0"/>
              </a:rPr>
              <a:t>the concurrent cause was clearly sufficient to produce the result </a:t>
            </a:r>
            <a:r>
              <a:rPr lang="en-US" sz="4000" dirty="0" smtClean="0">
                <a:latin typeface="Perpetua" pitchFamily="18" charset="0"/>
              </a:rPr>
              <a:t>and the conduct of the actor clearly insufficient.</a:t>
            </a:r>
            <a:endParaRPr lang="en-US" sz="4000" dirty="0">
              <a:latin typeface="Perpetua" pitchFamily="18"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ctr"/>
            <a:r>
              <a:rPr lang="en-US" sz="4000" b="1" dirty="0" smtClean="0">
                <a:effectLst/>
                <a:ea typeface="ＭＳ Ｐゴシック" pitchFamily="34" charset="-128"/>
              </a:rPr>
              <a:t>ANOTHER CAUSE OF DEATH</a:t>
            </a:r>
            <a:br>
              <a:rPr lang="en-US" sz="4000" b="1" dirty="0" smtClean="0">
                <a:effectLst/>
                <a:ea typeface="ＭＳ Ｐゴシック" pitchFamily="34" charset="-128"/>
              </a:rPr>
            </a:br>
            <a:r>
              <a:rPr lang="en-US" sz="4000" b="1" dirty="0" smtClean="0">
                <a:effectLst/>
                <a:ea typeface="ＭＳ Ｐゴシック" pitchFamily="34" charset="-128"/>
              </a:rPr>
              <a:t>(Concurrent Causation)</a:t>
            </a:r>
            <a:endParaRPr lang="en-US" sz="4000" u="sng" dirty="0">
              <a:ln w="18415" cmpd="sng">
                <a:solidFill>
                  <a:srgbClr val="FFFF00"/>
                </a:solidFill>
                <a:prstDash val="solid"/>
              </a:ln>
              <a:solidFill>
                <a:srgbClr val="FFFFFF"/>
              </a:solidFill>
              <a:effectLst>
                <a:outerShdw blurRad="63500" dir="3600000" algn="tl" rotWithShape="0">
                  <a:srgbClr val="000000">
                    <a:alpha val="70000"/>
                  </a:srgbClr>
                </a:outerShdw>
              </a:effectLst>
              <a:latin typeface="Perpetua" pitchFamily="18" charset="0"/>
            </a:endParaRPr>
          </a:p>
        </p:txBody>
      </p:sp>
      <p:sp>
        <p:nvSpPr>
          <p:cNvPr id="5" name="Content Placeholder 4"/>
          <p:cNvSpPr>
            <a:spLocks noGrp="1"/>
          </p:cNvSpPr>
          <p:nvPr>
            <p:ph idx="1"/>
          </p:nvPr>
        </p:nvSpPr>
        <p:spPr/>
        <p:txBody>
          <a:bodyPr>
            <a:normAutofit/>
          </a:bodyPr>
          <a:lstStyle/>
          <a:p>
            <a:pPr>
              <a:buNone/>
            </a:pPr>
            <a:r>
              <a:rPr lang="en-US" sz="4000" dirty="0" smtClean="0">
                <a:latin typeface="Perpetua" pitchFamily="18" charset="0"/>
              </a:rPr>
              <a:t>A person is criminally responsible if the result would not have occurred but for his conduct, operating either alone or concurrently with another cause, </a:t>
            </a:r>
            <a:r>
              <a:rPr lang="en-US" sz="4000" b="1" u="sng" dirty="0" smtClean="0">
                <a:solidFill>
                  <a:srgbClr val="FFFF00"/>
                </a:solidFill>
                <a:latin typeface="Perpetua" pitchFamily="18" charset="0"/>
              </a:rPr>
              <a:t>unless</a:t>
            </a:r>
            <a:r>
              <a:rPr lang="en-US" sz="4000" dirty="0" smtClean="0">
                <a:solidFill>
                  <a:srgbClr val="C00000"/>
                </a:solidFill>
                <a:latin typeface="Perpetua" pitchFamily="18" charset="0"/>
              </a:rPr>
              <a:t> </a:t>
            </a:r>
            <a:r>
              <a:rPr lang="en-US" sz="4000" dirty="0" smtClean="0">
                <a:solidFill>
                  <a:srgbClr val="FFFF00"/>
                </a:solidFill>
                <a:latin typeface="Perpetua" pitchFamily="18" charset="0"/>
              </a:rPr>
              <a:t>the concurrent cause was clearly sufficient to produce the result </a:t>
            </a:r>
            <a:r>
              <a:rPr lang="en-US" sz="4000" u="sng" dirty="0" smtClean="0">
                <a:latin typeface="Perpetua" pitchFamily="18" charset="0"/>
              </a:rPr>
              <a:t>and</a:t>
            </a:r>
            <a:r>
              <a:rPr lang="en-US" sz="4000" dirty="0" smtClean="0">
                <a:latin typeface="Perpetua" pitchFamily="18" charset="0"/>
              </a:rPr>
              <a:t> the </a:t>
            </a:r>
            <a:r>
              <a:rPr lang="en-US" sz="4000" dirty="0" smtClean="0">
                <a:solidFill>
                  <a:srgbClr val="FFFF00"/>
                </a:solidFill>
                <a:latin typeface="Perpetua" pitchFamily="18" charset="0"/>
              </a:rPr>
              <a:t>conduct of the actor clearly insufficient</a:t>
            </a:r>
            <a:r>
              <a:rPr lang="en-US" sz="4000" dirty="0" smtClean="0">
                <a:latin typeface="Perpetua" pitchFamily="18" charset="0"/>
              </a:rPr>
              <a:t>.</a:t>
            </a:r>
            <a:endParaRPr lang="en-US" sz="4000" dirty="0">
              <a:latin typeface="Perpetua" pitchFamily="18"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burden-of-proof2.jpg"/>
          <p:cNvPicPr>
            <a:picLocks noGrp="1" noChangeAspect="1"/>
          </p:cNvPicPr>
          <p:nvPr>
            <p:ph idx="1"/>
          </p:nvPr>
        </p:nvPicPr>
        <p:blipFill>
          <a:blip r:embed="rId3" cstate="print"/>
          <a:stretch>
            <a:fillRect/>
          </a:stretch>
        </p:blipFill>
        <p:spPr>
          <a:xfrm>
            <a:off x="-360405" y="228600"/>
            <a:ext cx="9575771" cy="6073775"/>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800" b="1" dirty="0" smtClean="0"/>
              <a:t>PURPOSE OF </a:t>
            </a:r>
            <a:br>
              <a:rPr lang="en-US" sz="4800" b="1" dirty="0" smtClean="0"/>
            </a:br>
            <a:r>
              <a:rPr lang="en-US" sz="4800" b="1" dirty="0" smtClean="0"/>
              <a:t>PICTURES OF DEATH</a:t>
            </a:r>
            <a:endParaRPr lang="en-US" sz="4800" b="1" dirty="0"/>
          </a:p>
        </p:txBody>
      </p:sp>
      <p:sp>
        <p:nvSpPr>
          <p:cNvPr id="3" name="Content Placeholder 2"/>
          <p:cNvSpPr>
            <a:spLocks noGrp="1"/>
          </p:cNvSpPr>
          <p:nvPr>
            <p:ph idx="1"/>
          </p:nvPr>
        </p:nvSpPr>
        <p:spPr/>
        <p:txBody>
          <a:bodyPr/>
          <a:lstStyle/>
          <a:p>
            <a:endParaRPr lang="en-US" dirty="0" smtClean="0"/>
          </a:p>
          <a:p>
            <a:r>
              <a:rPr lang="en-US" dirty="0" smtClean="0"/>
              <a:t>Who would be bothered by seeing pictures of death?</a:t>
            </a:r>
          </a:p>
          <a:p>
            <a:endParaRPr lang="en-US" dirty="0" smtClean="0"/>
          </a:p>
          <a:p>
            <a:r>
              <a:rPr lang="en-US" dirty="0" smtClean="0"/>
              <a:t>STIPULATE TO </a:t>
            </a:r>
            <a:r>
              <a:rPr lang="en-US" dirty="0" smtClean="0"/>
              <a:t>DEATH</a:t>
            </a:r>
            <a:endParaRPr lang="en-US" dirty="0" smtClean="0"/>
          </a:p>
          <a:p>
            <a:endParaRPr lang="en-US" dirty="0" smtClean="0"/>
          </a:p>
          <a:p>
            <a:r>
              <a:rPr lang="en-US" dirty="0" smtClean="0"/>
              <a:t>Now, what is the purpose of the pictures of death?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wrap="square" numCol="1" anchorCtr="0" compatLnSpc="1">
            <a:prstTxWarp prst="textNoShape">
              <a:avLst/>
            </a:prstTxWarp>
          </a:bodyPr>
          <a:lstStyle/>
          <a:p>
            <a:pPr algn="ctr" eaLnBrk="1" hangingPunct="1"/>
            <a:r>
              <a:rPr lang="ja-JP" altLang="en-US" b="1" smtClean="0">
                <a:effectLst/>
                <a:ea typeface="ＭＳ Ｐゴシック" pitchFamily="34" charset="-128"/>
              </a:rPr>
              <a:t>“</a:t>
            </a:r>
            <a:r>
              <a:rPr lang="en-US" altLang="ja-JP" b="1" dirty="0" smtClean="0">
                <a:effectLst/>
                <a:ea typeface="ＭＳ Ｐゴシック" pitchFamily="34" charset="-128"/>
              </a:rPr>
              <a:t>GOLDEN RULE QUESTION</a:t>
            </a:r>
            <a:r>
              <a:rPr lang="ja-JP" altLang="en-US" b="1" smtClean="0">
                <a:effectLst/>
                <a:ea typeface="ＭＳ Ｐゴシック" pitchFamily="34" charset="-128"/>
              </a:rPr>
              <a:t>”</a:t>
            </a:r>
            <a:endParaRPr lang="en-US" b="1" dirty="0" smtClean="0">
              <a:effectLst/>
              <a:ea typeface="ＭＳ Ｐゴシック" pitchFamily="34" charset="-128"/>
            </a:endParaRPr>
          </a:p>
        </p:txBody>
      </p:sp>
      <p:sp>
        <p:nvSpPr>
          <p:cNvPr id="39939" name="Rectangle 3"/>
          <p:cNvSpPr>
            <a:spLocks noGrp="1" noChangeArrowheads="1"/>
          </p:cNvSpPr>
          <p:nvPr>
            <p:ph idx="1"/>
          </p:nvPr>
        </p:nvSpPr>
        <p:spPr/>
        <p:txBody>
          <a:bodyPr wrap="square" numCol="1" anchor="t" anchorCtr="0" compatLnSpc="1">
            <a:prstTxWarp prst="textNoShape">
              <a:avLst/>
            </a:prstTxWarp>
          </a:bodyPr>
          <a:lstStyle/>
          <a:p>
            <a:pPr eaLnBrk="1" hangingPunct="1">
              <a:lnSpc>
                <a:spcPct val="90000"/>
              </a:lnSpc>
            </a:pPr>
            <a:r>
              <a:rPr lang="en-US" i="1" dirty="0" smtClean="0">
                <a:effectLst>
                  <a:outerShdw blurRad="38100" dist="38100" dir="2700000" algn="tl">
                    <a:srgbClr val="0064E2"/>
                  </a:outerShdw>
                </a:effectLst>
                <a:ea typeface="ＭＳ Ｐゴシック" pitchFamily="34" charset="-128"/>
              </a:rPr>
              <a:t>Is there ANY reason you do not believe you can be a fair and impartial juror in </a:t>
            </a:r>
            <a:r>
              <a:rPr lang="en-US" i="1" u="sng" dirty="0" smtClean="0">
                <a:effectLst>
                  <a:outerShdw blurRad="38100" dist="38100" dir="2700000" algn="tl">
                    <a:srgbClr val="0064E2"/>
                  </a:outerShdw>
                </a:effectLst>
                <a:ea typeface="ＭＳ Ｐゴシック" pitchFamily="34" charset="-128"/>
              </a:rPr>
              <a:t>THIS</a:t>
            </a:r>
            <a:r>
              <a:rPr lang="en-US" i="1" dirty="0" smtClean="0">
                <a:effectLst>
                  <a:outerShdw blurRad="38100" dist="38100" dir="2700000" algn="tl">
                    <a:srgbClr val="0064E2"/>
                  </a:outerShdw>
                </a:effectLst>
                <a:ea typeface="ＭＳ Ｐゴシック" pitchFamily="34" charset="-128"/>
              </a:rPr>
              <a:t> case ?</a:t>
            </a:r>
            <a:endParaRPr lang="en-US" i="1" smtClean="0">
              <a:effectLst>
                <a:outerShdw blurRad="38100" dist="38100" dir="2700000" algn="tl">
                  <a:srgbClr val="0064E2"/>
                </a:outerShdw>
              </a:effectLst>
              <a:ea typeface="ＭＳ Ｐゴシック" pitchFamily="34" charset="-128"/>
            </a:endParaRPr>
          </a:p>
          <a:p>
            <a:pPr eaLnBrk="1" hangingPunct="1">
              <a:lnSpc>
                <a:spcPct val="90000"/>
              </a:lnSpc>
            </a:pPr>
            <a:endParaRPr lang="en-US" smtClean="0">
              <a:effectLst>
                <a:outerShdw blurRad="38100" dist="38100" dir="2700000" algn="tl">
                  <a:srgbClr val="0064E2"/>
                </a:outerShdw>
              </a:effectLst>
              <a:ea typeface="ＭＳ Ｐゴシック" pitchFamily="34" charset="-128"/>
            </a:endParaRPr>
          </a:p>
          <a:p>
            <a:pPr eaLnBrk="1" hangingPunct="1">
              <a:lnSpc>
                <a:spcPct val="90000"/>
              </a:lnSpc>
            </a:pPr>
            <a:r>
              <a:rPr lang="en-US" i="1" dirty="0" smtClean="0">
                <a:effectLst>
                  <a:outerShdw blurRad="38100" dist="38100" dir="2700000" algn="tl">
                    <a:srgbClr val="0064E2"/>
                  </a:outerShdw>
                </a:effectLst>
                <a:ea typeface="ＭＳ Ｐゴシック" pitchFamily="34" charset="-128"/>
              </a:rPr>
              <a:t>Would you want 12 people who felt and thought the same way you do acting as jurors in a case where a friend or relative was charged with this offense ?</a:t>
            </a:r>
            <a:r>
              <a:rPr lang="en-US" dirty="0" smtClean="0">
                <a:effectLst>
                  <a:outerShdw blurRad="38100" dist="38100" dir="2700000" algn="tl">
                    <a:srgbClr val="0064E2"/>
                  </a:outerShdw>
                </a:effectLst>
                <a:ea typeface="ＭＳ Ｐゴシック" pitchFamily="34" charset="-128"/>
              </a:rPr>
              <a:t> </a:t>
            </a:r>
          </a:p>
        </p:txBody>
      </p:sp>
      <p:sp>
        <p:nvSpPr>
          <p:cNvPr id="53251" name="Date Placeholder 3"/>
          <p:cNvSpPr>
            <a:spLocks noGrp="1"/>
          </p:cNvSpPr>
          <p:nvPr>
            <p:ph type="dt" sz="quarter" idx="10"/>
          </p:nvPr>
        </p:nvSpPr>
        <p:spPr bwMode="auto">
          <a:noFill/>
          <a:ln>
            <a:miter lim="800000"/>
            <a:headEnd/>
            <a:tailEnd/>
          </a:ln>
        </p:spPr>
        <p:txBody>
          <a:bodyPr/>
          <a:lstStyle/>
          <a:p>
            <a:endParaRPr lang="en-US"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8800" b="1" dirty="0" smtClean="0"/>
              <a:t>JURY SERVICE</a:t>
            </a:r>
            <a:endParaRPr lang="en-US" sz="8800" b="1" dirty="0"/>
          </a:p>
        </p:txBody>
      </p:sp>
      <p:pic>
        <p:nvPicPr>
          <p:cNvPr id="4" name="Content Placeholder 3" descr="empty jury.png"/>
          <p:cNvPicPr>
            <a:picLocks noGrp="1" noChangeAspect="1"/>
          </p:cNvPicPr>
          <p:nvPr>
            <p:ph idx="1"/>
          </p:nvPr>
        </p:nvPicPr>
        <p:blipFill>
          <a:blip r:embed="rId3" cstate="print"/>
          <a:stretch>
            <a:fillRect/>
          </a:stretch>
        </p:blipFill>
        <p:spPr>
          <a:xfrm>
            <a:off x="1066800" y="3962401"/>
            <a:ext cx="7147880" cy="2895600"/>
          </a:xfrm>
        </p:spPr>
      </p:pic>
      <p:pic>
        <p:nvPicPr>
          <p:cNvPr id="5" name="Picture 4" descr="gavel.jpg"/>
          <p:cNvPicPr>
            <a:picLocks noChangeAspect="1"/>
          </p:cNvPicPr>
          <p:nvPr/>
        </p:nvPicPr>
        <p:blipFill>
          <a:blip r:embed="rId4" cstate="print"/>
          <a:stretch>
            <a:fillRect/>
          </a:stretch>
        </p:blipFill>
        <p:spPr>
          <a:xfrm>
            <a:off x="5181600" y="1981200"/>
            <a:ext cx="2971800" cy="1875817"/>
          </a:xfrm>
          <a:prstGeom prst="rect">
            <a:avLst/>
          </a:prstGeom>
        </p:spPr>
      </p:pic>
      <p:pic>
        <p:nvPicPr>
          <p:cNvPr id="6" name="Picture 5" descr="Jury.jpg"/>
          <p:cNvPicPr>
            <a:picLocks noChangeAspect="1"/>
          </p:cNvPicPr>
          <p:nvPr/>
        </p:nvPicPr>
        <p:blipFill>
          <a:blip r:embed="rId5" cstate="print"/>
          <a:stretch>
            <a:fillRect/>
          </a:stretch>
        </p:blipFill>
        <p:spPr>
          <a:xfrm>
            <a:off x="1143000" y="1981200"/>
            <a:ext cx="3200400" cy="192024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pare tire.jpg"/>
          <p:cNvPicPr>
            <a:picLocks noGrp="1" noChangeAspect="1"/>
          </p:cNvPicPr>
          <p:nvPr>
            <p:ph idx="1"/>
          </p:nvPr>
        </p:nvPicPr>
        <p:blipFill>
          <a:blip r:embed="rId2" cstate="print"/>
          <a:stretch>
            <a:fillRect/>
          </a:stretch>
        </p:blipFill>
        <p:spPr>
          <a:xfrm>
            <a:off x="152400" y="698730"/>
            <a:ext cx="8839200" cy="552744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6000" b="1" dirty="0"/>
              <a:t>PUNISHMENT</a:t>
            </a:r>
          </a:p>
        </p:txBody>
      </p:sp>
      <p:sp>
        <p:nvSpPr>
          <p:cNvPr id="3" name="Content Placeholder 2"/>
          <p:cNvSpPr>
            <a:spLocks noGrp="1"/>
          </p:cNvSpPr>
          <p:nvPr>
            <p:ph idx="1"/>
          </p:nvPr>
        </p:nvSpPr>
        <p:spPr/>
        <p:txBody>
          <a:bodyPr/>
          <a:lstStyle/>
          <a:p>
            <a:endParaRPr lang="en-US" dirty="0">
              <a:latin typeface="Century Gothic" charset="0"/>
            </a:endParaRPr>
          </a:p>
          <a:p>
            <a:r>
              <a:rPr lang="en-US" dirty="0" smtClean="0">
                <a:latin typeface="Century Gothic" charset="0"/>
              </a:rPr>
              <a:t>INTOXICATED </a:t>
            </a:r>
            <a:r>
              <a:rPr lang="en-US" dirty="0">
                <a:latin typeface="Century Gothic" charset="0"/>
              </a:rPr>
              <a:t>MANSLAUGHTER </a:t>
            </a:r>
            <a:r>
              <a:rPr lang="en-US" sz="1800" dirty="0">
                <a:latin typeface="Century Gothic" charset="0"/>
              </a:rPr>
              <a:t>(2nd Degree</a:t>
            </a:r>
            <a:r>
              <a:rPr lang="en-US" sz="1800" dirty="0" smtClean="0">
                <a:latin typeface="Century Gothic" charset="0"/>
              </a:rPr>
              <a:t>)</a:t>
            </a:r>
          </a:p>
          <a:p>
            <a:pPr>
              <a:buNone/>
            </a:pPr>
            <a:r>
              <a:rPr lang="en-US" dirty="0" smtClean="0">
                <a:latin typeface="Century Gothic" charset="0"/>
              </a:rPr>
              <a:t> </a:t>
            </a:r>
            <a:endParaRPr lang="en-US" dirty="0">
              <a:latin typeface="Century Gothic" charset="0"/>
            </a:endParaRPr>
          </a:p>
          <a:p>
            <a:pPr lvl="1"/>
            <a:r>
              <a:rPr lang="en-US" dirty="0" smtClean="0">
                <a:latin typeface="Century Gothic" charset="0"/>
              </a:rPr>
              <a:t>2-20 </a:t>
            </a:r>
            <a:r>
              <a:rPr lang="en-US" dirty="0">
                <a:latin typeface="Century Gothic" charset="0"/>
              </a:rPr>
              <a:t>Years Prison </a:t>
            </a:r>
            <a:endParaRPr lang="en-US" dirty="0" smtClean="0">
              <a:latin typeface="Century Gothic" charset="0"/>
            </a:endParaRPr>
          </a:p>
          <a:p>
            <a:pPr lvl="1">
              <a:buNone/>
            </a:pPr>
            <a:r>
              <a:rPr lang="en-US" dirty="0" smtClean="0">
                <a:latin typeface="Century Gothic" charset="0"/>
              </a:rPr>
              <a:t>   and/or</a:t>
            </a:r>
            <a:endParaRPr lang="en-US" dirty="0">
              <a:latin typeface="Century Gothic" charset="0"/>
            </a:endParaRPr>
          </a:p>
          <a:p>
            <a:pPr lvl="1"/>
            <a:r>
              <a:rPr lang="en-US" dirty="0">
                <a:latin typeface="Century Gothic" charset="0"/>
              </a:rPr>
              <a:t>2-10 Years Probation</a:t>
            </a:r>
          </a:p>
          <a:p>
            <a:pPr lvl="1"/>
            <a:endParaRPr lang="en-US" dirty="0"/>
          </a:p>
        </p:txBody>
      </p:sp>
    </p:spTree>
    <p:extLst>
      <p:ext uri="{BB962C8B-B14F-4D97-AF65-F5344CB8AC3E}">
        <p14:creationId xmlns:p14="http://schemas.microsoft.com/office/powerpoint/2010/main" xmlns="" val="8225873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66526"/>
          </a:xfrm>
        </p:spPr>
        <p:txBody>
          <a:bodyPr/>
          <a:lstStyle/>
          <a:p>
            <a:r>
              <a:rPr lang="en-US" sz="4400" b="1" dirty="0" smtClean="0"/>
              <a:t>Is this the right case for me?</a:t>
            </a:r>
            <a:endParaRPr lang="en-US" dirty="0">
              <a:latin typeface="Perpetua" pitchFamily="18" charset="0"/>
            </a:endParaRPr>
          </a:p>
        </p:txBody>
      </p:sp>
      <p:sp>
        <p:nvSpPr>
          <p:cNvPr id="3" name="Content Placeholder 2"/>
          <p:cNvSpPr>
            <a:spLocks noGrp="1"/>
          </p:cNvSpPr>
          <p:nvPr>
            <p:ph idx="1"/>
          </p:nvPr>
        </p:nvSpPr>
        <p:spPr>
          <a:xfrm>
            <a:off x="457200" y="1295400"/>
            <a:ext cx="8229600" cy="5159408"/>
          </a:xfrm>
        </p:spPr>
        <p:txBody>
          <a:bodyPr>
            <a:normAutofit/>
          </a:bodyPr>
          <a:lstStyle/>
          <a:p>
            <a:pPr>
              <a:buNone/>
            </a:pPr>
            <a:r>
              <a:rPr lang="en-US" sz="4800" dirty="0" smtClean="0">
                <a:latin typeface="Perpetua" pitchFamily="18" charset="0"/>
              </a:rPr>
              <a:t>Could you honestly ever </a:t>
            </a:r>
            <a:r>
              <a:rPr lang="en-US" sz="4800" dirty="0" smtClean="0">
                <a:latin typeface="Perpetua" pitchFamily="18" charset="0"/>
              </a:rPr>
              <a:t>consider</a:t>
            </a:r>
            <a:r>
              <a:rPr lang="en-US" sz="4800" dirty="0" smtClean="0">
                <a:latin typeface="Perpetua" pitchFamily="18" charset="0"/>
              </a:rPr>
              <a:t>, on an Intoxication Manslaughter case, as little as </a:t>
            </a:r>
            <a:r>
              <a:rPr lang="en-US" sz="4800" u="sng" dirty="0" smtClean="0">
                <a:latin typeface="Perpetua" pitchFamily="18" charset="0"/>
              </a:rPr>
              <a:t>two years in prison</a:t>
            </a:r>
            <a:r>
              <a:rPr lang="en-US" sz="4800" dirty="0">
                <a:latin typeface="Perpetua" pitchFamily="18" charset="0"/>
              </a:rPr>
              <a:t> </a:t>
            </a:r>
            <a:r>
              <a:rPr lang="en-US" sz="4800" dirty="0" smtClean="0">
                <a:latin typeface="Perpetua" pitchFamily="18" charset="0"/>
              </a:rPr>
              <a:t>or give </a:t>
            </a:r>
            <a:r>
              <a:rPr lang="en-US" sz="4800" u="sng" dirty="0" smtClean="0">
                <a:latin typeface="Perpetua" pitchFamily="18" charset="0"/>
              </a:rPr>
              <a:t>probation</a:t>
            </a:r>
            <a:r>
              <a:rPr lang="en-US" sz="4800" dirty="0" smtClean="0">
                <a:latin typeface="Perpetua" pitchFamily="18" charset="0"/>
              </a:rPr>
              <a:t> as an appropriate punishment?</a:t>
            </a:r>
            <a:endParaRPr lang="en-US" sz="4800" dirty="0">
              <a:latin typeface="Perpetua" pitchFamily="18"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5652487"/>
          </a:xfrm>
        </p:spPr>
        <p:txBody>
          <a:bodyPr>
            <a:normAutofit/>
          </a:bodyPr>
          <a:lstStyle/>
          <a:p>
            <a:pPr algn="ctr"/>
            <a:r>
              <a:rPr lang="en-US" sz="8000" b="1" dirty="0"/>
              <a:t>WHY IS IT SO IMPORTANT TO WEAR YOUR SEATBELT</a:t>
            </a:r>
            <a:r>
              <a:rPr lang="en-US" sz="8000" b="1" dirty="0" smtClean="0"/>
              <a:t>?</a:t>
            </a:r>
            <a:endParaRPr lang="en-US" sz="8000" b="1" dirty="0"/>
          </a:p>
        </p:txBody>
      </p:sp>
      <p:sp>
        <p:nvSpPr>
          <p:cNvPr id="3" name="Content Placeholder 2"/>
          <p:cNvSpPr>
            <a:spLocks noGrp="1"/>
          </p:cNvSpPr>
          <p:nvPr>
            <p:ph idx="1"/>
          </p:nvPr>
        </p:nvSpPr>
        <p:spPr>
          <a:xfrm>
            <a:off x="6231506" y="6217548"/>
            <a:ext cx="2455294" cy="237227"/>
          </a:xfrm>
        </p:spPr>
        <p:txBody>
          <a:bodyPr>
            <a:normAutofit fontScale="32500" lnSpcReduction="20000"/>
          </a:bodyPr>
          <a:lstStyle/>
          <a:p>
            <a:endParaRPr lang="en-US"/>
          </a:p>
        </p:txBody>
      </p:sp>
    </p:spTree>
    <p:extLst>
      <p:ext uri="{BB962C8B-B14F-4D97-AF65-F5344CB8AC3E}">
        <p14:creationId xmlns:p14="http://schemas.microsoft.com/office/powerpoint/2010/main" xmlns="" val="36269878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
            <a:ext cx="8991600" cy="6629400"/>
          </a:xfrm>
        </p:spPr>
        <p:txBody>
          <a:bodyPr>
            <a:normAutofit/>
          </a:bodyPr>
          <a:lstStyle/>
          <a:p>
            <a:pPr>
              <a:buNone/>
            </a:pPr>
            <a:r>
              <a:rPr lang="en-US" sz="3600" dirty="0" smtClean="0">
                <a:effectLst>
                  <a:outerShdw blurRad="38100" dist="38100" dir="2700000" algn="tl">
                    <a:srgbClr val="000000">
                      <a:alpha val="43137"/>
                    </a:srgbClr>
                  </a:outerShdw>
                </a:effectLst>
                <a:latin typeface="Perpetua" pitchFamily="18" charset="0"/>
              </a:rPr>
              <a:t>How strongly do you agree or disagree with the following statement:</a:t>
            </a:r>
            <a:r>
              <a:rPr lang="en-US" sz="3600" dirty="0" smtClean="0">
                <a:solidFill>
                  <a:srgbClr val="FFFF00"/>
                </a:solidFill>
                <a:effectLst>
                  <a:outerShdw blurRad="38100" dist="38100" dir="2700000" algn="tl">
                    <a:srgbClr val="000000">
                      <a:alpha val="43137"/>
                    </a:srgbClr>
                  </a:outerShdw>
                </a:effectLst>
                <a:latin typeface="Perpetua" pitchFamily="18" charset="0"/>
              </a:rPr>
              <a:t>    </a:t>
            </a:r>
          </a:p>
          <a:p>
            <a:pPr>
              <a:buNone/>
            </a:pPr>
            <a:r>
              <a:rPr lang="en-US" sz="3600" dirty="0" smtClean="0">
                <a:solidFill>
                  <a:srgbClr val="FFFF00"/>
                </a:solidFill>
                <a:effectLst>
                  <a:outerShdw blurRad="38100" dist="38100" dir="2700000" algn="tl">
                    <a:srgbClr val="000000">
                      <a:alpha val="43137"/>
                    </a:srgbClr>
                  </a:outerShdw>
                </a:effectLst>
                <a:latin typeface="Perpetua" pitchFamily="18" charset="0"/>
              </a:rPr>
              <a:t>    I could sentence someone to probation, if appropriate, in an Intoxication Manslaughter case.</a:t>
            </a:r>
          </a:p>
          <a:p>
            <a:pPr marL="514350" indent="-514350">
              <a:buClr>
                <a:srgbClr val="FFFF66"/>
              </a:buClr>
              <a:buFont typeface="+mj-lt"/>
              <a:buAutoNum type="arabicPeriod"/>
            </a:pPr>
            <a:endParaRPr lang="en-US" sz="3600" dirty="0" smtClean="0">
              <a:effectLst>
                <a:outerShdw blurRad="38100" dist="38100" dir="2700000" algn="tl">
                  <a:srgbClr val="000000">
                    <a:alpha val="43137"/>
                  </a:srgbClr>
                </a:outerShdw>
              </a:effectLst>
              <a:latin typeface="Perpetua" pitchFamily="18" charset="0"/>
            </a:endParaRPr>
          </a:p>
          <a:p>
            <a:pPr marL="514350" indent="-514350">
              <a:buClr>
                <a:srgbClr val="FFFF66"/>
              </a:buClr>
              <a:buNone/>
            </a:pPr>
            <a:r>
              <a:rPr lang="en-US" sz="4400" dirty="0" smtClean="0">
                <a:effectLst>
                  <a:outerShdw blurRad="38100" dist="38100" dir="2700000" algn="tl">
                    <a:srgbClr val="000000">
                      <a:alpha val="43137"/>
                    </a:srgbClr>
                  </a:outerShdw>
                </a:effectLst>
                <a:latin typeface="Perpetua" pitchFamily="18" charset="0"/>
              </a:rPr>
              <a:t>1.	Agree</a:t>
            </a:r>
          </a:p>
          <a:p>
            <a:pPr marL="514350" indent="-514350">
              <a:buClr>
                <a:srgbClr val="FFFF66"/>
              </a:buClr>
              <a:buNone/>
            </a:pPr>
            <a:r>
              <a:rPr lang="en-US" sz="4400" dirty="0" smtClean="0">
                <a:effectLst>
                  <a:outerShdw blurRad="38100" dist="38100" dir="2700000" algn="tl">
                    <a:srgbClr val="000000">
                      <a:alpha val="43137"/>
                    </a:srgbClr>
                  </a:outerShdw>
                </a:effectLst>
                <a:latin typeface="Perpetua" pitchFamily="18" charset="0"/>
              </a:rPr>
              <a:t>2.	Slightly Agree</a:t>
            </a:r>
          </a:p>
          <a:p>
            <a:pPr marL="514350" indent="-514350">
              <a:buClr>
                <a:srgbClr val="FFFF66"/>
              </a:buClr>
              <a:buNone/>
            </a:pPr>
            <a:r>
              <a:rPr lang="en-US" sz="4400" dirty="0" smtClean="0">
                <a:effectLst>
                  <a:outerShdw blurRad="38100" dist="38100" dir="2700000" algn="tl">
                    <a:srgbClr val="000000">
                      <a:alpha val="43137"/>
                    </a:srgbClr>
                  </a:outerShdw>
                </a:effectLst>
                <a:latin typeface="Perpetua" pitchFamily="18" charset="0"/>
              </a:rPr>
              <a:t>3.	Slightly Disagree</a:t>
            </a:r>
          </a:p>
          <a:p>
            <a:pPr marL="514350" indent="-514350">
              <a:buClr>
                <a:srgbClr val="FFFF66"/>
              </a:buClr>
              <a:buNone/>
            </a:pPr>
            <a:r>
              <a:rPr lang="en-US" sz="4400" dirty="0" smtClean="0">
                <a:effectLst>
                  <a:outerShdw blurRad="38100" dist="38100" dir="2700000" algn="tl">
                    <a:srgbClr val="000000">
                      <a:alpha val="43137"/>
                    </a:srgbClr>
                  </a:outerShdw>
                </a:effectLst>
                <a:latin typeface="Perpetua" pitchFamily="18" charset="0"/>
              </a:rPr>
              <a:t>4.	Disagree</a:t>
            </a:r>
          </a:p>
          <a:p>
            <a:pPr marL="514350" indent="-514350">
              <a:buClr>
                <a:srgbClr val="FFFF66"/>
              </a:buClr>
              <a:buNone/>
            </a:pPr>
            <a:endParaRPr lang="en-US" sz="3600" dirty="0" smtClean="0">
              <a:effectLst>
                <a:outerShdw blurRad="38100" dist="38100" dir="2700000" algn="tl">
                  <a:srgbClr val="000000">
                    <a:alpha val="43137"/>
                  </a:srgbClr>
                </a:outerShdw>
              </a:effectLst>
              <a:latin typeface="Perpetua" pitchFamily="18" charset="0"/>
            </a:endParaRPr>
          </a:p>
          <a:p>
            <a:pPr>
              <a:buNone/>
            </a:pPr>
            <a:endParaRPr lang="en-US" sz="3600" dirty="0">
              <a:latin typeface="Perpetua" pitchFamily="18" charset="0"/>
            </a:endParaRPr>
          </a:p>
        </p:txBody>
      </p:sp>
      <p:sp>
        <p:nvSpPr>
          <p:cNvPr id="4" name="TextBox 3"/>
          <p:cNvSpPr txBox="1"/>
          <p:nvPr/>
        </p:nvSpPr>
        <p:spPr>
          <a:xfrm>
            <a:off x="457200" y="304800"/>
            <a:ext cx="8229600" cy="457200"/>
          </a:xfrm>
          <a:prstGeom prst="rect">
            <a:avLst/>
          </a:prstGeom>
          <a:noFill/>
        </p:spPr>
        <p:txBody>
          <a:bodyPr wrap="square" rtlCol="0">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9000"/>
            <a:lum/>
          </a:blip>
          <a:srcRect/>
          <a:stretch>
            <a:fillRect l="-5000" t="7000" r="-5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pPr algn="ctr"/>
            <a:r>
              <a:rPr lang="en-US" sz="7300" b="1" dirty="0" smtClean="0"/>
              <a:t/>
            </a:r>
            <a:br>
              <a:rPr lang="en-US" sz="7300" b="1" dirty="0" smtClean="0"/>
            </a:br>
            <a:r>
              <a:rPr lang="en-US" sz="9600" b="1" dirty="0" smtClean="0">
                <a:solidFill>
                  <a:srgbClr val="00B0F0"/>
                </a:solidFill>
                <a:latin typeface="Arial Black" pitchFamily="34" charset="0"/>
              </a:rPr>
              <a:t>THANK YOU</a:t>
            </a:r>
            <a:r>
              <a:rPr lang="en-US" dirty="0" smtClean="0"/>
              <a:t/>
            </a:r>
            <a:br>
              <a:rPr lang="en-US" dirty="0" smtClean="0"/>
            </a:br>
            <a:r>
              <a:rPr lang="en-US" dirty="0"/>
              <a:t/>
            </a:r>
            <a:br>
              <a:rPr lang="en-US" dirty="0"/>
            </a:br>
            <a:endParaRPr lang="en-US" dirty="0"/>
          </a:p>
        </p:txBody>
      </p:sp>
      <p:sp>
        <p:nvSpPr>
          <p:cNvPr id="3" name="Content Placeholder 2"/>
          <p:cNvSpPr>
            <a:spLocks noGrp="1"/>
          </p:cNvSpPr>
          <p:nvPr>
            <p:ph idx="1"/>
          </p:nvPr>
        </p:nvSpPr>
        <p:spPr>
          <a:xfrm flipH="1">
            <a:off x="8686799" y="5867400"/>
            <a:ext cx="45719" cy="258763"/>
          </a:xfrm>
        </p:spPr>
        <p:txBody>
          <a:bodyPr>
            <a:normAutofit fontScale="40000" lnSpcReduction="20000"/>
          </a:bodyPr>
          <a:lstStyle/>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rive alive.jpg"/>
          <p:cNvPicPr>
            <a:picLocks noChangeAspect="1"/>
          </p:cNvPicPr>
          <p:nvPr/>
        </p:nvPicPr>
        <p:blipFill>
          <a:blip r:embed="rId3" cstate="print"/>
          <a:stretch>
            <a:fillRect/>
          </a:stretch>
        </p:blipFill>
        <p:spPr>
          <a:xfrm>
            <a:off x="2285671" y="3468749"/>
            <a:ext cx="4770913" cy="3187549"/>
          </a:xfrm>
          <a:prstGeom prst="rect">
            <a:avLst/>
          </a:prstGeom>
        </p:spPr>
      </p:pic>
      <p:pic>
        <p:nvPicPr>
          <p:cNvPr id="3" name="Picture 2" descr="click it or ticket.jpg"/>
          <p:cNvPicPr>
            <a:picLocks noChangeAspect="1"/>
          </p:cNvPicPr>
          <p:nvPr/>
        </p:nvPicPr>
        <p:blipFill>
          <a:blip r:embed="rId4" cstate="print"/>
          <a:stretch>
            <a:fillRect/>
          </a:stretch>
        </p:blipFill>
        <p:spPr>
          <a:xfrm>
            <a:off x="-66855" y="234831"/>
            <a:ext cx="9220837" cy="2991688"/>
          </a:xfrm>
          <a:prstGeom prst="rect">
            <a:avLst/>
          </a:prstGeom>
        </p:spPr>
      </p:pic>
    </p:spTree>
    <p:extLst>
      <p:ext uri="{BB962C8B-B14F-4D97-AF65-F5344CB8AC3E}">
        <p14:creationId xmlns:p14="http://schemas.microsoft.com/office/powerpoint/2010/main" xmlns="" val="27765985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8288"/>
            <a:ext cx="8229600" cy="5878931"/>
          </a:xfrm>
        </p:spPr>
        <p:txBody>
          <a:bodyPr>
            <a:normAutofit/>
          </a:bodyPr>
          <a:lstStyle/>
          <a:p>
            <a:pPr algn="ctr"/>
            <a:r>
              <a:rPr lang="en-US" sz="6600" b="1" dirty="0"/>
              <a:t>ACCIDENTS</a:t>
            </a:r>
            <a:r>
              <a:rPr lang="en-US" dirty="0"/>
              <a:t/>
            </a:r>
            <a:br>
              <a:rPr lang="en-US" dirty="0"/>
            </a:br>
            <a:r>
              <a:rPr lang="en-US" dirty="0"/>
              <a:t/>
            </a:r>
            <a:br>
              <a:rPr lang="en-US" dirty="0"/>
            </a:br>
            <a:r>
              <a:rPr lang="en-US" sz="6600" b="1" u="sng" dirty="0"/>
              <a:t>NOT</a:t>
            </a:r>
            <a:r>
              <a:rPr lang="en-US" sz="6600" b="1" dirty="0"/>
              <a:t> DELIBERATES</a:t>
            </a:r>
            <a:endParaRPr lang="en-US" sz="6600" b="1" dirty="0">
              <a:solidFill>
                <a:srgbClr val="FFC453"/>
              </a:solidFill>
              <a:latin typeface="Century Gothic"/>
            </a:endParaRPr>
          </a:p>
        </p:txBody>
      </p:sp>
      <p:sp>
        <p:nvSpPr>
          <p:cNvPr id="3" name="Content Placeholder 2"/>
          <p:cNvSpPr>
            <a:spLocks noGrp="1"/>
          </p:cNvSpPr>
          <p:nvPr>
            <p:ph idx="1"/>
          </p:nvPr>
        </p:nvSpPr>
        <p:spPr>
          <a:xfrm>
            <a:off x="8107751" y="6233723"/>
            <a:ext cx="579049" cy="221052"/>
          </a:xfrm>
        </p:spPr>
        <p:txBody>
          <a:bodyPr>
            <a:normAutofit fontScale="32500" lnSpcReduction="20000"/>
          </a:bodyPr>
          <a:lstStyle/>
          <a:p>
            <a:endParaRPr lang="en-US"/>
          </a:p>
        </p:txBody>
      </p:sp>
    </p:spTree>
    <p:extLst>
      <p:ext uri="{BB962C8B-B14F-4D97-AF65-F5344CB8AC3E}">
        <p14:creationId xmlns:p14="http://schemas.microsoft.com/office/powerpoint/2010/main" xmlns="" val="238781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7200" b="1" dirty="0">
                <a:solidFill>
                  <a:schemeClr val="tx1"/>
                </a:solidFill>
              </a:rPr>
              <a:t>RIGHT TO AN ATTORNEY</a:t>
            </a:r>
          </a:p>
        </p:txBody>
      </p:sp>
      <p:sp>
        <p:nvSpPr>
          <p:cNvPr id="3" name="Content Placeholder 2"/>
          <p:cNvSpPr>
            <a:spLocks noGrp="1"/>
          </p:cNvSpPr>
          <p:nvPr>
            <p:ph idx="1"/>
          </p:nvPr>
        </p:nvSpPr>
        <p:spPr/>
        <p:txBody>
          <a:bodyPr>
            <a:normAutofit fontScale="92500" lnSpcReduction="20000"/>
          </a:bodyPr>
          <a:lstStyle/>
          <a:p>
            <a:endParaRPr lang="en-US" dirty="0"/>
          </a:p>
          <a:p>
            <a:r>
              <a:rPr lang="en-US" sz="4000" dirty="0">
                <a:solidFill>
                  <a:schemeClr val="tx1"/>
                </a:solidFill>
              </a:rPr>
              <a:t>6</a:t>
            </a:r>
            <a:r>
              <a:rPr lang="en-US" sz="4000" baseline="30000" dirty="0">
                <a:solidFill>
                  <a:schemeClr val="tx1"/>
                </a:solidFill>
              </a:rPr>
              <a:t>th</a:t>
            </a:r>
            <a:r>
              <a:rPr lang="en-US" sz="4000" dirty="0">
                <a:solidFill>
                  <a:schemeClr val="tx1"/>
                </a:solidFill>
              </a:rPr>
              <a:t> Amendment</a:t>
            </a:r>
          </a:p>
          <a:p>
            <a:endParaRPr lang="en-US" sz="4000" dirty="0">
              <a:solidFill>
                <a:schemeClr val="tx1"/>
              </a:solidFill>
            </a:endParaRPr>
          </a:p>
          <a:p>
            <a:r>
              <a:rPr lang="en-US" sz="4000" dirty="0">
                <a:solidFill>
                  <a:schemeClr val="tx1"/>
                </a:solidFill>
              </a:rPr>
              <a:t>What kind of attorney would you want?</a:t>
            </a:r>
          </a:p>
          <a:p>
            <a:endParaRPr lang="en-US" sz="4000" dirty="0">
              <a:solidFill>
                <a:schemeClr val="tx1"/>
              </a:solidFill>
            </a:endParaRPr>
          </a:p>
          <a:p>
            <a:r>
              <a:rPr lang="en-US" sz="4000" dirty="0">
                <a:solidFill>
                  <a:schemeClr val="tx1"/>
                </a:solidFill>
              </a:rPr>
              <a:t>Adversarial system – objections, hard questions, etc. </a:t>
            </a:r>
          </a:p>
        </p:txBody>
      </p:sp>
    </p:spTree>
    <p:extLst>
      <p:ext uri="{BB962C8B-B14F-4D97-AF65-F5344CB8AC3E}">
        <p14:creationId xmlns:p14="http://schemas.microsoft.com/office/powerpoint/2010/main" xmlns="" val="928148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7494"/>
            <a:ext cx="9144000" cy="1399032"/>
          </a:xfrm>
        </p:spPr>
        <p:txBody>
          <a:bodyPr>
            <a:normAutofit/>
          </a:bodyPr>
          <a:lstStyle/>
          <a:p>
            <a:r>
              <a:rPr lang="en-US" sz="5400" b="1" dirty="0" smtClean="0"/>
              <a:t>HAVE YOU EVER RUN A…</a:t>
            </a:r>
            <a:endParaRPr lang="en-US" sz="5400" b="1" dirty="0"/>
          </a:p>
        </p:txBody>
      </p:sp>
      <p:pic>
        <p:nvPicPr>
          <p:cNvPr id="4" name="Content Placeholder 3" descr="Stop sign.png"/>
          <p:cNvPicPr>
            <a:picLocks noGrp="1" noChangeAspect="1"/>
          </p:cNvPicPr>
          <p:nvPr>
            <p:ph idx="1"/>
          </p:nvPr>
        </p:nvPicPr>
        <p:blipFill>
          <a:blip r:embed="rId2" cstate="print"/>
          <a:stretch>
            <a:fillRect/>
          </a:stretch>
        </p:blipFill>
        <p:spPr>
          <a:xfrm>
            <a:off x="1066800" y="1676400"/>
            <a:ext cx="7253288" cy="485310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9600" b="1" dirty="0" smtClean="0"/>
              <a:t>DRINKING</a:t>
            </a:r>
            <a:endParaRPr lang="en-US" sz="9600" b="1" dirty="0"/>
          </a:p>
        </p:txBody>
      </p:sp>
      <p:sp>
        <p:nvSpPr>
          <p:cNvPr id="3" name="Content Placeholder 2"/>
          <p:cNvSpPr>
            <a:spLocks noGrp="1"/>
          </p:cNvSpPr>
          <p:nvPr>
            <p:ph idx="1"/>
          </p:nvPr>
        </p:nvSpPr>
        <p:spPr/>
        <p:txBody>
          <a:bodyPr>
            <a:normAutofit/>
          </a:bodyPr>
          <a:lstStyle/>
          <a:p>
            <a:r>
              <a:rPr lang="en-US" sz="2400" dirty="0" smtClean="0"/>
              <a:t>Drink, Drive, Go to Jail</a:t>
            </a:r>
          </a:p>
          <a:p>
            <a:r>
              <a:rPr lang="en-US" sz="2400" dirty="0" smtClean="0"/>
              <a:t>Drive Sober or Get Pulled Over</a:t>
            </a:r>
          </a:p>
          <a:p>
            <a:r>
              <a:rPr lang="en-US" sz="2400" dirty="0" smtClean="0"/>
              <a:t>Going Out Tonight, So Are We</a:t>
            </a:r>
            <a:endParaRPr lang="en-US" sz="2400" dirty="0"/>
          </a:p>
        </p:txBody>
      </p:sp>
      <p:pic>
        <p:nvPicPr>
          <p:cNvPr id="5" name="Picture 4" descr="drivesober1111.jpg"/>
          <p:cNvPicPr>
            <a:picLocks noChangeAspect="1"/>
          </p:cNvPicPr>
          <p:nvPr/>
        </p:nvPicPr>
        <p:blipFill>
          <a:blip r:embed="rId3" cstate="print"/>
          <a:stretch>
            <a:fillRect/>
          </a:stretch>
        </p:blipFill>
        <p:spPr>
          <a:xfrm>
            <a:off x="152400" y="3886200"/>
            <a:ext cx="4457700" cy="2971800"/>
          </a:xfrm>
          <a:prstGeom prst="rect">
            <a:avLst/>
          </a:prstGeom>
        </p:spPr>
      </p:pic>
      <p:pic>
        <p:nvPicPr>
          <p:cNvPr id="7" name="Picture 6" descr="Drink Drive Billboard.jpg"/>
          <p:cNvPicPr>
            <a:picLocks noChangeAspect="1"/>
          </p:cNvPicPr>
          <p:nvPr/>
        </p:nvPicPr>
        <p:blipFill>
          <a:blip r:embed="rId4" cstate="print"/>
          <a:stretch>
            <a:fillRect/>
          </a:stretch>
        </p:blipFill>
        <p:spPr>
          <a:xfrm>
            <a:off x="4876800" y="3657600"/>
            <a:ext cx="4267200" cy="320040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Verve</Template>
  <TotalTime>346</TotalTime>
  <Words>688</Words>
  <Application>Microsoft Office PowerPoint</Application>
  <PresentationFormat>On-screen Show (4:3)</PresentationFormat>
  <Paragraphs>190</Paragraphs>
  <Slides>41</Slides>
  <Notes>26</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Verve</vt:lpstr>
      <vt:lpstr> STATE OF TEXAS v LEXI ISAACKS  </vt:lpstr>
      <vt:lpstr>WHY IS IT SO IMPORTANT TO NOT DRIVE WHILE INTOXICATED?</vt:lpstr>
      <vt:lpstr>DWI v. INTOX MANSLAUGHTER</vt:lpstr>
      <vt:lpstr>WHY IS IT SO IMPORTANT TO WEAR YOUR SEATBELT?</vt:lpstr>
      <vt:lpstr>Slide 5</vt:lpstr>
      <vt:lpstr>ACCIDENTS  NOT DELIBERATES</vt:lpstr>
      <vt:lpstr>RIGHT TO AN ATTORNEY</vt:lpstr>
      <vt:lpstr>HAVE YOU EVER RUN A…</vt:lpstr>
      <vt:lpstr>DRINKING</vt:lpstr>
      <vt:lpstr>Slide 10</vt:lpstr>
      <vt:lpstr>NOT ILLEGAL TO DRINK AND THEN DRIVE; as long as you’re NOT intoxicated</vt:lpstr>
      <vt:lpstr> </vt:lpstr>
      <vt:lpstr>DRINKING PATTERNS</vt:lpstr>
      <vt:lpstr>ALCOHOL</vt:lpstr>
      <vt:lpstr>TRUE OR FALSE?</vt:lpstr>
      <vt:lpstr>TRUE OR FALSE?</vt:lpstr>
      <vt:lpstr>TRUE OR FALSE?</vt:lpstr>
      <vt:lpstr>RELATED TO?</vt:lpstr>
      <vt:lpstr>NORMAL v AVERAGE</vt:lpstr>
      <vt:lpstr>Slide 20</vt:lpstr>
      <vt:lpstr>Slide 21</vt:lpstr>
      <vt:lpstr>AT THE TIME OF DRIVING</vt:lpstr>
      <vt:lpstr>FACTORS THAT CAN AFFECT?</vt:lpstr>
      <vt:lpstr>HOW DO YOU FEEL ABOUT POLICE LABS?</vt:lpstr>
      <vt:lpstr>PRESUMPTION OF INNOCENCE</vt:lpstr>
      <vt:lpstr>Slide 26</vt:lpstr>
      <vt:lpstr>Slide 27</vt:lpstr>
      <vt:lpstr>Slide 28</vt:lpstr>
      <vt:lpstr>THE LAW</vt:lpstr>
      <vt:lpstr>ANOTHER CAUSE OF DEATH (Concurrent Causation)</vt:lpstr>
      <vt:lpstr>ANOTHER CAUSE OF DEATH (Concurrent Causation)</vt:lpstr>
      <vt:lpstr>ANOTHER CAUSE OF DEATH (Concurrent Causation)</vt:lpstr>
      <vt:lpstr>Slide 33</vt:lpstr>
      <vt:lpstr>PURPOSE OF  PICTURES OF DEATH</vt:lpstr>
      <vt:lpstr>“GOLDEN RULE QUESTION”</vt:lpstr>
      <vt:lpstr>JURY SERVICE</vt:lpstr>
      <vt:lpstr>Slide 37</vt:lpstr>
      <vt:lpstr>PUNISHMENT</vt:lpstr>
      <vt:lpstr>Is this the right case for me?</vt:lpstr>
      <vt:lpstr>Slide 40</vt:lpstr>
      <vt:lpstr> 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MarkThiessen</dc:creator>
  <cp:lastModifiedBy>MarkThiessen</cp:lastModifiedBy>
  <cp:revision>68</cp:revision>
  <dcterms:created xsi:type="dcterms:W3CDTF">2015-09-23T20:09:44Z</dcterms:created>
  <dcterms:modified xsi:type="dcterms:W3CDTF">2017-08-15T23:01:09Z</dcterms:modified>
</cp:coreProperties>
</file>